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56" r:id="rId2"/>
    <p:sldId id="257" r:id="rId3"/>
    <p:sldId id="258" r:id="rId4"/>
    <p:sldId id="265" r:id="rId5"/>
    <p:sldId id="267" r:id="rId6"/>
    <p:sldId id="268" r:id="rId7"/>
    <p:sldId id="269" r:id="rId8"/>
    <p:sldId id="264" r:id="rId9"/>
    <p:sldId id="266" r:id="rId10"/>
  </p:sldIdLst>
  <p:sldSz cx="6858000" cy="9906000" type="A4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61" d="100"/>
          <a:sy n="61" d="100"/>
        </p:scale>
        <p:origin x="21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PT" smtClean="0"/>
              <a:t>Clique para editar o estilo do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A39F1-8215-45CF-8978-9E39FD1B3A43}" type="datetimeFigureOut">
              <a:rPr lang="pt-PT" smtClean="0"/>
              <a:t>18/10/2019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637E-2C59-4812-9F50-90C48FAA96E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15998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A39F1-8215-45CF-8978-9E39FD1B3A43}" type="datetimeFigureOut">
              <a:rPr lang="pt-PT" smtClean="0"/>
              <a:t>18/10/2019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637E-2C59-4812-9F50-90C48FAA96E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17826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A39F1-8215-45CF-8978-9E39FD1B3A43}" type="datetimeFigureOut">
              <a:rPr lang="pt-PT" smtClean="0"/>
              <a:t>18/10/2019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637E-2C59-4812-9F50-90C48FAA96E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08901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A39F1-8215-45CF-8978-9E39FD1B3A43}" type="datetimeFigureOut">
              <a:rPr lang="pt-PT" smtClean="0"/>
              <a:t>18/10/2019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637E-2C59-4812-9F50-90C48FAA96E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5891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A39F1-8215-45CF-8978-9E39FD1B3A43}" type="datetimeFigureOut">
              <a:rPr lang="pt-PT" smtClean="0"/>
              <a:t>18/10/2019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637E-2C59-4812-9F50-90C48FAA96E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67366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A39F1-8215-45CF-8978-9E39FD1B3A43}" type="datetimeFigureOut">
              <a:rPr lang="pt-PT" smtClean="0"/>
              <a:t>18/10/2019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637E-2C59-4812-9F50-90C48FAA96E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14833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A39F1-8215-45CF-8978-9E39FD1B3A43}" type="datetimeFigureOut">
              <a:rPr lang="pt-PT" smtClean="0"/>
              <a:t>18/10/2019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637E-2C59-4812-9F50-90C48FAA96E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15357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A39F1-8215-45CF-8978-9E39FD1B3A43}" type="datetimeFigureOut">
              <a:rPr lang="pt-PT" smtClean="0"/>
              <a:t>18/10/2019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637E-2C59-4812-9F50-90C48FAA96E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15313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A39F1-8215-45CF-8978-9E39FD1B3A43}" type="datetimeFigureOut">
              <a:rPr lang="pt-PT" smtClean="0"/>
              <a:t>18/10/2019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637E-2C59-4812-9F50-90C48FAA96E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982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A39F1-8215-45CF-8978-9E39FD1B3A43}" type="datetimeFigureOut">
              <a:rPr lang="pt-PT" smtClean="0"/>
              <a:t>18/10/2019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637E-2C59-4812-9F50-90C48FAA96E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1894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A39F1-8215-45CF-8978-9E39FD1B3A43}" type="datetimeFigureOut">
              <a:rPr lang="pt-PT" smtClean="0"/>
              <a:t>18/10/2019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637E-2C59-4812-9F50-90C48FAA96E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79077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A39F1-8215-45CF-8978-9E39FD1B3A43}" type="datetimeFigureOut">
              <a:rPr lang="pt-PT" smtClean="0"/>
              <a:t>18/10/2019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2637E-2C59-4812-9F50-90C48FAA96E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34985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hyperlink" Target="../C_FRBilaterais/EC_Oslo_2019/Portugal/Fichas_Empresas/Tugas/ficha_CIM_coimbra.DOCX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entimeter.com/" TargetMode="External"/><Relationship Id="rId5" Type="http://schemas.openxmlformats.org/officeDocument/2006/relationships/hyperlink" Target="../C_FRBilaterais/EC_Oslo_2019/Breaking%20the%20Barriers%20in%20a%20Circular%20Economy%20_%20Agenda.pdf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oogoodtogo.pt/pt" TargetMode="External"/><Relationship Id="rId2" Type="http://schemas.openxmlformats.org/officeDocument/2006/relationships/hyperlink" Target="mailto:press@toogoodtogo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n2.no/" TargetMode="External"/><Relationship Id="rId2" Type="http://schemas.openxmlformats.org/officeDocument/2006/relationships/hyperlink" Target="mailto:trond.lund@n2applied.no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tabolic.nl/" TargetMode="External"/><Relationship Id="rId2" Type="http://schemas.openxmlformats.org/officeDocument/2006/relationships/hyperlink" Target="mailto:info@metabolic.n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../C_FRBilaterais/EC_Oslo_2019/Portugal/Fichas_Empresas/Tugas/ficha_CIM_coimbra.DOCX" TargetMode="External"/><Relationship Id="rId13" Type="http://schemas.openxmlformats.org/officeDocument/2006/relationships/image" Target="../media/image4.jpeg"/><Relationship Id="rId3" Type="http://schemas.openxmlformats.org/officeDocument/2006/relationships/hyperlink" Target="../C_FRBilaterais/EC_Oslo_2019/Portugal/Fichas_Empresas/Tugas/ficha_UPorto.DOCX" TargetMode="External"/><Relationship Id="rId7" Type="http://schemas.openxmlformats.org/officeDocument/2006/relationships/hyperlink" Target="../C_FRBilaterais/EC_Oslo_2019/Portugal/Fichas_Empresas/Tugas/ficha_Tellus.DOCX" TargetMode="External"/><Relationship Id="rId12" Type="http://schemas.openxmlformats.org/officeDocument/2006/relationships/image" Target="../media/image3.png"/><Relationship Id="rId2" Type="http://schemas.openxmlformats.org/officeDocument/2006/relationships/hyperlink" Target="../C_FRBilaterais/EC_Oslo_2019/Portugal/Fichas_Empresas/Tugas/ficha_IPolitecnico_Portalegre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../C_FRBilaterais/EC_Oslo_2019/Portugal/Fichas_Empresas/Tugas/ficha_Firstreason.DOCX" TargetMode="External"/><Relationship Id="rId11" Type="http://schemas.openxmlformats.org/officeDocument/2006/relationships/hyperlink" Target="https://www.eeagrants.gov.pt/pt/programas/ambiente/" TargetMode="External"/><Relationship Id="rId5" Type="http://schemas.openxmlformats.org/officeDocument/2006/relationships/hyperlink" Target="../C_FRBilaterais/EC_Oslo_2019/Portugal/Fichas_Empresas/Tugas/ficha_Ecoreverse.DOCX" TargetMode="External"/><Relationship Id="rId10" Type="http://schemas.openxmlformats.org/officeDocument/2006/relationships/hyperlink" Target="https://www.eeagrants.gov.pt/pt/programas/crescimento-azul/" TargetMode="External"/><Relationship Id="rId4" Type="http://schemas.openxmlformats.org/officeDocument/2006/relationships/hyperlink" Target="../C_FRBilaterais/EC_Oslo_2019/Portugal/Fichas_Empresas/Tugas/ficha_ANP_WWF.DOCX" TargetMode="External"/><Relationship Id="rId9" Type="http://schemas.openxmlformats.org/officeDocument/2006/relationships/hyperlink" Target="../C_FRBilaterais/EC_Oslo_2019/Portugal/Fichas_Empresas/Tugas/ficha_CCDR-A.DOCX" TargetMode="External"/><Relationship Id="rId1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breaking-barriers.b2match.io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7250" y="6085490"/>
            <a:ext cx="4958205" cy="338405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PT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Programa </a:t>
            </a:r>
            <a:r>
              <a:rPr lang="pt-PT" sz="1800" b="1" dirty="0">
                <a:solidFill>
                  <a:srgbClr val="20D17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Ambiente </a:t>
            </a:r>
            <a:r>
              <a:rPr lang="pt-PT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 Ação</a:t>
            </a:r>
            <a:endParaRPr lang="pt-PT" sz="1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pt-PT" sz="1800" b="1" dirty="0" err="1">
                <a:solidFill>
                  <a:srgbClr val="20D17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Environment</a:t>
            </a:r>
            <a:r>
              <a:rPr lang="pt-PT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PT" sz="18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Programme</a:t>
            </a:r>
            <a:r>
              <a:rPr lang="pt-PT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</a:t>
            </a:r>
            <a:r>
              <a:rPr lang="pt-PT" sz="18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Action</a:t>
            </a:r>
            <a:endParaRPr lang="pt-PT" sz="1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3048868"/>
            <a:ext cx="103939" cy="207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1435" tIns="25718" rIns="51435" bIns="25718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 sz="1013"/>
          </a:p>
        </p:txBody>
      </p:sp>
      <p:grpSp>
        <p:nvGrpSpPr>
          <p:cNvPr id="5" name="Grupo 4"/>
          <p:cNvGrpSpPr/>
          <p:nvPr/>
        </p:nvGrpSpPr>
        <p:grpSpPr>
          <a:xfrm>
            <a:off x="0" y="0"/>
            <a:ext cx="6858000" cy="9906000"/>
            <a:chOff x="69378" y="9585"/>
            <a:chExt cx="7531606" cy="10670520"/>
          </a:xfrm>
        </p:grpSpPr>
        <p:sp>
          <p:nvSpPr>
            <p:cNvPr id="6" name="Retângulo 5"/>
            <p:cNvSpPr/>
            <p:nvPr/>
          </p:nvSpPr>
          <p:spPr>
            <a:xfrm>
              <a:off x="69378" y="9587"/>
              <a:ext cx="7526595" cy="244337"/>
            </a:xfrm>
            <a:prstGeom prst="rect">
              <a:avLst/>
            </a:prstGeom>
            <a:solidFill>
              <a:srgbClr val="20D17F"/>
            </a:solidFill>
            <a:ln>
              <a:solidFill>
                <a:srgbClr val="20D1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pt-PT" sz="1013"/>
            </a:p>
          </p:txBody>
        </p:sp>
        <p:sp>
          <p:nvSpPr>
            <p:cNvPr id="7" name="Retângulo 6"/>
            <p:cNvSpPr/>
            <p:nvPr/>
          </p:nvSpPr>
          <p:spPr>
            <a:xfrm rot="16200000">
              <a:off x="2173220" y="5252339"/>
              <a:ext cx="10670518" cy="185009"/>
            </a:xfrm>
            <a:prstGeom prst="rect">
              <a:avLst/>
            </a:prstGeom>
            <a:solidFill>
              <a:srgbClr val="20D17F"/>
            </a:solidFill>
            <a:ln>
              <a:solidFill>
                <a:srgbClr val="20D1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pt-PT" sz="1013"/>
            </a:p>
          </p:txBody>
        </p:sp>
        <p:sp>
          <p:nvSpPr>
            <p:cNvPr id="8" name="Retângulo 7"/>
            <p:cNvSpPr/>
            <p:nvPr/>
          </p:nvSpPr>
          <p:spPr>
            <a:xfrm>
              <a:off x="69378" y="10499835"/>
              <a:ext cx="7531606" cy="180269"/>
            </a:xfrm>
            <a:prstGeom prst="rect">
              <a:avLst/>
            </a:prstGeom>
            <a:solidFill>
              <a:srgbClr val="20D17F"/>
            </a:solidFill>
            <a:ln>
              <a:solidFill>
                <a:srgbClr val="20D1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pt-PT" sz="1013"/>
            </a:p>
          </p:txBody>
        </p:sp>
        <p:sp>
          <p:nvSpPr>
            <p:cNvPr id="9" name="Retângulo 8"/>
            <p:cNvSpPr/>
            <p:nvPr/>
          </p:nvSpPr>
          <p:spPr>
            <a:xfrm rot="16200000">
              <a:off x="-5069157" y="5305641"/>
              <a:ext cx="10513000" cy="235927"/>
            </a:xfrm>
            <a:prstGeom prst="rect">
              <a:avLst/>
            </a:prstGeom>
            <a:solidFill>
              <a:srgbClr val="20D17F"/>
            </a:solidFill>
            <a:ln>
              <a:solidFill>
                <a:srgbClr val="20D1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pt-PT" sz="1013"/>
            </a:p>
          </p:txBody>
        </p:sp>
      </p:grp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3177456"/>
            <a:ext cx="103939" cy="207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1435" tIns="25718" rIns="51435" bIns="25718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 sz="1013"/>
          </a:p>
        </p:txBody>
      </p:sp>
      <p:pic>
        <p:nvPicPr>
          <p:cNvPr id="11" name="Imagem 10" descr="C:\Users\pedroG\AppData\Local\Microsoft\Windows\INetCache\Content.Word\EEA_grants@2x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881" y="495939"/>
            <a:ext cx="1365528" cy="957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m 1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388" y="395926"/>
            <a:ext cx="2092762" cy="1157645"/>
          </a:xfrm>
          <a:prstGeom prst="rect">
            <a:avLst/>
          </a:prstGeom>
        </p:spPr>
      </p:pic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6000751" y="9504654"/>
            <a:ext cx="560798" cy="12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514350">
              <a:tabLst>
                <a:tab pos="1518940" algn="ctr"/>
                <a:tab pos="3037880" algn="r"/>
              </a:tabLst>
            </a:pPr>
            <a:r>
              <a:rPr lang="pt-PT" altLang="pt-PT" sz="450" b="1" dirty="0"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pt-PT" altLang="pt-PT" sz="45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ú</a:t>
            </a:r>
            <a:r>
              <a:rPr lang="pt-PT" altLang="pt-PT" sz="450" b="1" dirty="0">
                <a:ea typeface="Calibri" panose="020F0502020204030204" pitchFamily="34" charset="0"/>
                <a:cs typeface="Arial" panose="020B0604020202020204" pitchFamily="34" charset="0"/>
              </a:rPr>
              <a:t>mero </a:t>
            </a:r>
            <a:r>
              <a:rPr lang="pt-PT" altLang="pt-PT" sz="450" b="1" dirty="0">
                <a:solidFill>
                  <a:srgbClr val="00B05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TRÊS</a:t>
            </a:r>
            <a:endParaRPr lang="pt-PT" altLang="pt-PT" sz="563" dirty="0"/>
          </a:p>
        </p:txBody>
      </p:sp>
    </p:spTree>
    <p:extLst>
      <p:ext uri="{BB962C8B-B14F-4D97-AF65-F5344CB8AC3E}">
        <p14:creationId xmlns:p14="http://schemas.microsoft.com/office/powerpoint/2010/main" val="4042773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48694" y="3192899"/>
            <a:ext cx="5806976" cy="3097541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338"/>
              </a:spcAft>
              <a:buNone/>
            </a:pPr>
            <a:r>
              <a:rPr lang="pt-PT" sz="2025" b="1" dirty="0">
                <a:ea typeface="Times New Roman" panose="02020603050405020304" pitchFamily="18" charset="0"/>
              </a:rPr>
              <a:t>Fundo de Relações Bilaterais</a:t>
            </a:r>
            <a:endParaRPr lang="pt-PT" sz="1800" dirty="0">
              <a:ea typeface="Times New Roman" panose="02020603050405020304" pitchFamily="18" charset="0"/>
            </a:endParaRPr>
          </a:p>
          <a:p>
            <a:pPr marL="0" indent="0" algn="just">
              <a:spcAft>
                <a:spcPts val="338"/>
              </a:spcAft>
              <a:buNone/>
            </a:pPr>
            <a:r>
              <a:rPr lang="pt-PT" sz="1800" b="1" dirty="0">
                <a:ea typeface="Cambria" panose="02040503050406030204" pitchFamily="18" charset="0"/>
              </a:rPr>
              <a:t>EEA </a:t>
            </a:r>
            <a:r>
              <a:rPr lang="pt-PT" sz="1800" b="1" dirty="0" err="1">
                <a:ea typeface="Cambria" panose="02040503050406030204" pitchFamily="18" charset="0"/>
              </a:rPr>
              <a:t>and</a:t>
            </a:r>
            <a:r>
              <a:rPr lang="pt-PT" sz="1800" b="1" dirty="0">
                <a:ea typeface="Cambria" panose="02040503050406030204" pitchFamily="18" charset="0"/>
              </a:rPr>
              <a:t> </a:t>
            </a:r>
            <a:r>
              <a:rPr lang="pt-PT" sz="1800" b="1" dirty="0" err="1">
                <a:ea typeface="Cambria" panose="02040503050406030204" pitchFamily="18" charset="0"/>
              </a:rPr>
              <a:t>Norway</a:t>
            </a:r>
            <a:r>
              <a:rPr lang="pt-PT" sz="1800" b="1" dirty="0">
                <a:ea typeface="Cambria" panose="02040503050406030204" pitchFamily="18" charset="0"/>
              </a:rPr>
              <a:t> </a:t>
            </a:r>
            <a:r>
              <a:rPr lang="pt-PT" sz="1800" b="1" dirty="0" err="1">
                <a:ea typeface="Cambria" panose="02040503050406030204" pitchFamily="18" charset="0"/>
              </a:rPr>
              <a:t>Grants</a:t>
            </a:r>
            <a:r>
              <a:rPr lang="pt-PT" sz="1800" b="1" dirty="0">
                <a:ea typeface="Cambria" panose="02040503050406030204" pitchFamily="18" charset="0"/>
              </a:rPr>
              <a:t> 2014-2021</a:t>
            </a:r>
            <a:endParaRPr lang="pt-PT" sz="1800" dirty="0">
              <a:ea typeface="Times New Roman" panose="02020603050405020304" pitchFamily="18" charset="0"/>
            </a:endParaRPr>
          </a:p>
          <a:p>
            <a:pPr marL="0" indent="0" algn="just">
              <a:spcAft>
                <a:spcPts val="338"/>
              </a:spcAft>
              <a:buNone/>
            </a:pPr>
            <a:r>
              <a:rPr lang="pt-PT" sz="1800" b="1" dirty="0">
                <a:ea typeface="Times New Roman" panose="02020603050405020304" pitchFamily="18" charset="0"/>
              </a:rPr>
              <a:t> </a:t>
            </a:r>
            <a:endParaRPr lang="pt-PT" sz="1800" dirty="0">
              <a:ea typeface="Times New Roman" panose="02020603050405020304" pitchFamily="18" charset="0"/>
            </a:endParaRPr>
          </a:p>
          <a:p>
            <a:pPr marL="0" indent="0">
              <a:spcAft>
                <a:spcPts val="338"/>
              </a:spcAft>
              <a:buNone/>
            </a:pPr>
            <a:r>
              <a:rPr lang="en-GB" b="1" dirty="0" err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Conferência</a:t>
            </a:r>
            <a:r>
              <a:rPr lang="en-GB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b="1" i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Breaking </a:t>
            </a:r>
            <a:r>
              <a:rPr lang="en-GB" b="1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 Barriers in a Circular Economy</a:t>
            </a:r>
            <a:r>
              <a:rPr lang="en-GB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/>
            </a:r>
            <a:br>
              <a:rPr lang="en-GB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24 e 25 de </a:t>
            </a:r>
            <a:r>
              <a:rPr lang="en-GB" b="1" dirty="0" err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setembro</a:t>
            </a:r>
            <a:r>
              <a:rPr lang="en-GB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2019 | Oslo</a:t>
            </a:r>
            <a:r>
              <a:rPr lang="en-GB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, Norway</a:t>
            </a:r>
            <a:endParaRPr lang="pt-PT" dirty="0" smtClean="0">
              <a:solidFill>
                <a:srgbClr val="000000"/>
              </a:solidFill>
              <a:ea typeface="Cambria" panose="02040503050406030204" pitchFamily="18" charset="0"/>
            </a:endParaRPr>
          </a:p>
          <a:p>
            <a:pPr marL="0" indent="0" algn="just">
              <a:spcAft>
                <a:spcPts val="338"/>
              </a:spcAft>
              <a:buNone/>
            </a:pPr>
            <a:endParaRPr lang="pt-PT" dirty="0" smtClean="0">
              <a:solidFill>
                <a:srgbClr val="000000"/>
              </a:solidFill>
              <a:ea typeface="Cambria" panose="02040503050406030204" pitchFamily="18" charset="0"/>
            </a:endParaRPr>
          </a:p>
          <a:p>
            <a:pPr marL="0" indent="0" algn="just">
              <a:spcAft>
                <a:spcPts val="338"/>
              </a:spcAft>
              <a:buNone/>
            </a:pPr>
            <a:r>
              <a:rPr lang="pt-PT" sz="1125" dirty="0">
                <a:solidFill>
                  <a:srgbClr val="000000"/>
                </a:solidFill>
                <a:ea typeface="Cambria" panose="02040503050406030204" pitchFamily="18" charset="0"/>
              </a:rPr>
              <a:t>Organizada por </a:t>
            </a:r>
            <a:r>
              <a:rPr lang="pt-PT" sz="1350" b="1" i="1" dirty="0" err="1">
                <a:solidFill>
                  <a:srgbClr val="000000"/>
                </a:solidFill>
                <a:ea typeface="Cambria" panose="02040503050406030204" pitchFamily="18" charset="0"/>
              </a:rPr>
              <a:t>Innovation</a:t>
            </a:r>
            <a:r>
              <a:rPr lang="pt-PT" sz="1350" b="1" i="1" dirty="0">
                <a:solidFill>
                  <a:srgbClr val="000000"/>
                </a:solidFill>
                <a:ea typeface="Cambria" panose="02040503050406030204" pitchFamily="18" charset="0"/>
              </a:rPr>
              <a:t> </a:t>
            </a:r>
            <a:r>
              <a:rPr lang="pt-PT" sz="1350" b="1" i="1" dirty="0" err="1">
                <a:solidFill>
                  <a:srgbClr val="000000"/>
                </a:solidFill>
                <a:ea typeface="Cambria" panose="02040503050406030204" pitchFamily="18" charset="0"/>
              </a:rPr>
              <a:t>Norway</a:t>
            </a:r>
            <a:endParaRPr lang="pt-PT" sz="1350" b="1" i="1" dirty="0">
              <a:ea typeface="Times New Roman" panose="02020603050405020304" pitchFamily="18" charset="0"/>
            </a:endParaRPr>
          </a:p>
        </p:txBody>
      </p:sp>
      <p:grpSp>
        <p:nvGrpSpPr>
          <p:cNvPr id="3074" name="Group 5151"/>
          <p:cNvGrpSpPr>
            <a:grpSpLocks/>
          </p:cNvGrpSpPr>
          <p:nvPr/>
        </p:nvGrpSpPr>
        <p:grpSpPr bwMode="auto">
          <a:xfrm>
            <a:off x="0" y="3024188"/>
            <a:ext cx="551855" cy="387548"/>
            <a:chOff x="0" y="0"/>
            <a:chExt cx="9814" cy="6888"/>
          </a:xfrm>
        </p:grpSpPr>
      </p:grpSp>
      <p:grpSp>
        <p:nvGrpSpPr>
          <p:cNvPr id="2" name="Grupo 1"/>
          <p:cNvGrpSpPr/>
          <p:nvPr/>
        </p:nvGrpSpPr>
        <p:grpSpPr>
          <a:xfrm>
            <a:off x="0" y="0"/>
            <a:ext cx="6858000" cy="9906000"/>
            <a:chOff x="0" y="0"/>
            <a:chExt cx="6858000" cy="9906000"/>
          </a:xfrm>
        </p:grpSpPr>
        <p:grpSp>
          <p:nvGrpSpPr>
            <p:cNvPr id="3171" name="Grupo 3170"/>
            <p:cNvGrpSpPr/>
            <p:nvPr/>
          </p:nvGrpSpPr>
          <p:grpSpPr>
            <a:xfrm>
              <a:off x="523230" y="344037"/>
              <a:ext cx="5806976" cy="425946"/>
              <a:chOff x="1089819" y="530155"/>
              <a:chExt cx="10323512" cy="757237"/>
            </a:xfrm>
          </p:grpSpPr>
          <p:pic>
            <p:nvPicPr>
              <p:cNvPr id="3253" name="Picture 567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86375" y="677864"/>
                <a:ext cx="1619250" cy="5810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312" name="Picture 569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41731" y="530155"/>
                <a:ext cx="1371600" cy="7572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49" name="object 7"/>
              <p:cNvSpPr/>
              <p:nvPr/>
            </p:nvSpPr>
            <p:spPr>
              <a:xfrm>
                <a:off x="1089819" y="530155"/>
                <a:ext cx="1060450" cy="743585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lang="pt-PT" sz="1013"/>
              </a:p>
            </p:txBody>
          </p:sp>
        </p:grpSp>
        <p:sp>
          <p:nvSpPr>
            <p:cNvPr id="253" name="Retângulo 252"/>
            <p:cNvSpPr/>
            <p:nvPr/>
          </p:nvSpPr>
          <p:spPr>
            <a:xfrm>
              <a:off x="214829" y="9426573"/>
              <a:ext cx="1325249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tabLst>
                  <a:tab pos="1518761" algn="ctr"/>
                  <a:tab pos="3037523" algn="r"/>
                </a:tabLst>
              </a:pP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Programa </a:t>
              </a:r>
              <a:r>
                <a:rPr lang="pt-PT" sz="675" b="1" dirty="0">
                  <a:solidFill>
                    <a:srgbClr val="20D17F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Ambiente </a:t>
              </a: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em </a:t>
              </a: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Ação</a:t>
              </a:r>
              <a:endParaRPr lang="pt-PT" sz="675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54" name="Rectangle 8"/>
            <p:cNvSpPr>
              <a:spLocks noChangeArrowheads="1"/>
            </p:cNvSpPr>
            <p:nvPr/>
          </p:nvSpPr>
          <p:spPr bwMode="auto">
            <a:xfrm>
              <a:off x="6104332" y="9626382"/>
              <a:ext cx="560798" cy="121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51435" tIns="25718" rIns="51435" bIns="25718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514350">
                <a:tabLst>
                  <a:tab pos="1518940" algn="ctr"/>
                  <a:tab pos="3037880" algn="r"/>
                </a:tabLst>
              </a:pPr>
              <a:r>
                <a:rPr lang="pt-PT" altLang="pt-PT" sz="450" b="1" dirty="0">
                  <a:ea typeface="Calibri" panose="020F0502020204030204" pitchFamily="34" charset="0"/>
                  <a:cs typeface="Arial" panose="020B0604020202020204" pitchFamily="34" charset="0"/>
                </a:rPr>
                <a:t>Número </a:t>
              </a:r>
              <a:r>
                <a:rPr lang="pt-PT" altLang="pt-PT" sz="450" b="1" dirty="0">
                  <a:solidFill>
                    <a:srgbClr val="00B05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TRÊS</a:t>
              </a:r>
              <a:endParaRPr lang="pt-PT" altLang="pt-PT" sz="563" dirty="0">
                <a:cs typeface="Arial" panose="020B0604020202020204" pitchFamily="34" charset="0"/>
              </a:endParaRPr>
            </a:p>
          </p:txBody>
        </p:sp>
        <p:grpSp>
          <p:nvGrpSpPr>
            <p:cNvPr id="14" name="Grupo 13"/>
            <p:cNvGrpSpPr/>
            <p:nvPr/>
          </p:nvGrpSpPr>
          <p:grpSpPr>
            <a:xfrm>
              <a:off x="0" y="0"/>
              <a:ext cx="6858000" cy="9906000"/>
              <a:chOff x="69378" y="9585"/>
              <a:chExt cx="7531606" cy="10670520"/>
            </a:xfrm>
          </p:grpSpPr>
          <p:sp>
            <p:nvSpPr>
              <p:cNvPr id="15" name="Retângulo 14"/>
              <p:cNvSpPr/>
              <p:nvPr/>
            </p:nvSpPr>
            <p:spPr>
              <a:xfrm>
                <a:off x="69378" y="9587"/>
                <a:ext cx="7526595" cy="244337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16" name="Retângulo 15"/>
              <p:cNvSpPr/>
              <p:nvPr/>
            </p:nvSpPr>
            <p:spPr>
              <a:xfrm rot="16200000">
                <a:off x="2173220" y="5252339"/>
                <a:ext cx="10670518" cy="185009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17" name="Retângulo 16"/>
              <p:cNvSpPr/>
              <p:nvPr/>
            </p:nvSpPr>
            <p:spPr>
              <a:xfrm>
                <a:off x="69378" y="10499835"/>
                <a:ext cx="7531606" cy="180269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18" name="Retângulo 17"/>
              <p:cNvSpPr/>
              <p:nvPr/>
            </p:nvSpPr>
            <p:spPr>
              <a:xfrm rot="16200000">
                <a:off x="-5069157" y="5305641"/>
                <a:ext cx="10513000" cy="235927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01012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Posição de Conteúdo 2"/>
          <p:cNvSpPr>
            <a:spLocks noGrp="1"/>
          </p:cNvSpPr>
          <p:nvPr>
            <p:ph idx="1"/>
          </p:nvPr>
        </p:nvSpPr>
        <p:spPr>
          <a:xfrm>
            <a:off x="214830" y="1292772"/>
            <a:ext cx="3240000" cy="7918758"/>
          </a:xfrm>
        </p:spPr>
        <p:txBody>
          <a:bodyPr lIns="144000" rIns="144000"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1600" dirty="0">
                <a:ea typeface="Times New Roman" panose="02020603050405020304" pitchFamily="18" charset="0"/>
              </a:rPr>
              <a:t>Este evento fez parte da “</a:t>
            </a:r>
            <a:r>
              <a:rPr lang="en-US" sz="1600" dirty="0"/>
              <a:t>Oslo </a:t>
            </a:r>
            <a:r>
              <a:rPr lang="en-US" sz="1600" dirty="0"/>
              <a:t>Innovation </a:t>
            </a:r>
            <a:r>
              <a:rPr lang="en-US" sz="1600" dirty="0"/>
              <a:t>Week”, e </a:t>
            </a:r>
            <a:r>
              <a:rPr lang="en-US" sz="1600" dirty="0" err="1"/>
              <a:t>decorreu</a:t>
            </a:r>
            <a:r>
              <a:rPr lang="en-US" sz="1600" dirty="0"/>
              <a:t> de 24 a 25 de </a:t>
            </a:r>
            <a:r>
              <a:rPr lang="en-US" sz="1600" dirty="0" err="1"/>
              <a:t>setembro</a:t>
            </a:r>
            <a:r>
              <a:rPr lang="en-US" sz="1600" dirty="0"/>
              <a:t> de 2019.</a:t>
            </a:r>
            <a:endParaRPr lang="pt-PT" sz="1600" dirty="0">
              <a:ea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1600" dirty="0"/>
              <a:t>A iniciativa teve como </a:t>
            </a:r>
            <a:r>
              <a:rPr lang="pt-PT" sz="1600" b="1" dirty="0"/>
              <a:t>objetivo</a:t>
            </a:r>
            <a:r>
              <a:rPr lang="pt-PT" sz="1600" dirty="0"/>
              <a:t> </a:t>
            </a:r>
            <a:r>
              <a:rPr lang="pt-PT" sz="1600" dirty="0"/>
              <a:t>a </a:t>
            </a:r>
            <a:r>
              <a:rPr lang="pt-PT" sz="1600" dirty="0"/>
              <a:t>promoção de parcerias ou financiamento para projetos em economia circular entre entidades norueguesas e internacionais, investigadores e agentes </a:t>
            </a:r>
            <a:r>
              <a:rPr lang="pt-PT" sz="1600" dirty="0"/>
              <a:t>socioeconómicos, </a:t>
            </a:r>
            <a:r>
              <a:rPr lang="pt-PT" sz="1600" dirty="0"/>
              <a:t>em particular nas seguintes </a:t>
            </a:r>
            <a:r>
              <a:rPr lang="pt-PT" sz="1600" b="1" dirty="0"/>
              <a:t>áreas chave</a:t>
            </a:r>
            <a:r>
              <a:rPr lang="pt-PT" sz="1600" dirty="0"/>
              <a:t>: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1600" dirty="0"/>
              <a:t>Redução do uso dos materiais e dos recursos;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1600" dirty="0"/>
              <a:t>Manutenção pelo maior tempo possível do valor dos produtos, materiais e recursos;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1600" dirty="0"/>
              <a:t>Minimização da geração de resíduos;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1600" dirty="0"/>
              <a:t>Substituição dos recursos não renováveis por biomassa;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1600" dirty="0"/>
              <a:t>Proteção dos oceanos e do solo; soluções para redução dos resíduos e de lixo marinho; prevenção de novas formas de poluição e desenvolvimento de materiais biodegradáveis e de bioplásticos</a:t>
            </a:r>
            <a:r>
              <a:rPr lang="pt-PT" sz="1600" dirty="0"/>
              <a:t>.</a:t>
            </a:r>
            <a:endParaRPr lang="pt-PT" sz="1600" dirty="0"/>
          </a:p>
        </p:txBody>
      </p:sp>
      <p:sp>
        <p:nvSpPr>
          <p:cNvPr id="14" name="Marcador de Posição de Conteúdo 2"/>
          <p:cNvSpPr txBox="1">
            <a:spLocks/>
          </p:cNvSpPr>
          <p:nvPr/>
        </p:nvSpPr>
        <p:spPr>
          <a:xfrm>
            <a:off x="3452646" y="1302201"/>
            <a:ext cx="3240000" cy="7920000"/>
          </a:xfrm>
          <a:prstGeom prst="rect">
            <a:avLst/>
          </a:prstGeom>
        </p:spPr>
        <p:txBody>
          <a:bodyPr vert="horz" lIns="144000" tIns="45720" rIns="14400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pt-PT" sz="1600" dirty="0" smtClean="0">
                <a:ea typeface="Times New Roman" panose="02020603050405020304" pitchFamily="18" charset="0"/>
              </a:rPr>
              <a:t>Para o Programa Ambiente, este evento teve particular interesse </a:t>
            </a:r>
            <a:r>
              <a:rPr lang="pt-PT" sz="1600" dirty="0"/>
              <a:t>para</a:t>
            </a:r>
            <a:r>
              <a:rPr lang="pt-PT" sz="1600" dirty="0" smtClean="0">
                <a:ea typeface="Times New Roman" panose="02020603050405020304" pitchFamily="18" charset="0"/>
              </a:rPr>
              <a:t> potenciais candidatos a financiamento na área dos </a:t>
            </a:r>
            <a:r>
              <a:rPr lang="pt-PT" sz="1600" b="1" dirty="0" smtClean="0">
                <a:ea typeface="Times New Roman" panose="02020603050405020304" pitchFamily="18" charset="0"/>
              </a:rPr>
              <a:t>plásticos, lixo marinho e construção</a:t>
            </a:r>
            <a:r>
              <a:rPr lang="pt-PT" sz="1600" dirty="0" smtClean="0">
                <a:ea typeface="Times New Roman" panose="02020603050405020304" pitchFamily="18" charset="0"/>
              </a:rPr>
              <a:t>, nomeadamente para o desenvolvimento de projetos no âmbito de: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1600" b="1" dirty="0" err="1" smtClean="0">
                <a:ea typeface="Times New Roman" panose="02020603050405020304" pitchFamily="18" charset="0"/>
              </a:rPr>
              <a:t>Call</a:t>
            </a:r>
            <a:r>
              <a:rPr lang="pt-PT" sz="1600" b="1" dirty="0" smtClean="0">
                <a:ea typeface="Times New Roman" panose="02020603050405020304" pitchFamily="18" charset="0"/>
              </a:rPr>
              <a:t> #1</a:t>
            </a:r>
            <a:r>
              <a:rPr lang="pt-PT" sz="1600" dirty="0" smtClean="0">
                <a:ea typeface="Times New Roman" panose="02020603050405020304" pitchFamily="18" charset="0"/>
              </a:rPr>
              <a:t> - Sistema de reembolso de depósito para garrafas de bebidas e latas;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1600" b="1" dirty="0" smtClean="0">
                <a:ea typeface="Times New Roman" panose="02020603050405020304" pitchFamily="18" charset="0"/>
              </a:rPr>
              <a:t>SGS #1</a:t>
            </a:r>
            <a:r>
              <a:rPr lang="pt-PT" sz="1600" dirty="0" smtClean="0">
                <a:ea typeface="Times New Roman" panose="02020603050405020304" pitchFamily="18" charset="0"/>
              </a:rPr>
              <a:t> - Prevenção e sensibilização para a redução do lixo marinho;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1600" b="1" dirty="0" err="1" smtClean="0">
                <a:ea typeface="Times New Roman" panose="02020603050405020304" pitchFamily="18" charset="0"/>
              </a:rPr>
              <a:t>Call</a:t>
            </a:r>
            <a:r>
              <a:rPr lang="pt-PT" sz="1600" b="1" dirty="0" smtClean="0">
                <a:ea typeface="Times New Roman" panose="02020603050405020304" pitchFamily="18" charset="0"/>
              </a:rPr>
              <a:t> #2</a:t>
            </a:r>
            <a:r>
              <a:rPr lang="pt-PT" sz="1600" dirty="0" smtClean="0">
                <a:ea typeface="Times New Roman" panose="02020603050405020304" pitchFamily="18" charset="0"/>
              </a:rPr>
              <a:t> - Economia Circular no Setor da Construção;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1600" b="1" dirty="0" smtClean="0">
                <a:ea typeface="Times New Roman" panose="02020603050405020304" pitchFamily="18" charset="0"/>
              </a:rPr>
              <a:t>SGS#2</a:t>
            </a:r>
            <a:r>
              <a:rPr lang="pt-PT" sz="1600" dirty="0" smtClean="0">
                <a:ea typeface="Times New Roman" panose="02020603050405020304" pitchFamily="18" charset="0"/>
              </a:rPr>
              <a:t> - Desenvolvimento de standards no Setor da Construção que promovam a Economia Circular.</a:t>
            </a:r>
          </a:p>
          <a:p>
            <a:pPr marL="0" indent="0" algn="just">
              <a:spcAft>
                <a:spcPts val="338"/>
              </a:spcAft>
              <a:buFont typeface="Arial" panose="020B0604020202020204" pitchFamily="34" charset="0"/>
              <a:buNone/>
            </a:pPr>
            <a:endParaRPr lang="pt-PT" sz="1350" b="1" dirty="0" smtClean="0">
              <a:ea typeface="Times New Roman" panose="02020603050405020304" pitchFamily="18" charset="0"/>
            </a:endParaRPr>
          </a:p>
          <a:p>
            <a:endParaRPr lang="pt-PT" sz="1350" dirty="0"/>
          </a:p>
        </p:txBody>
      </p:sp>
      <p:grpSp>
        <p:nvGrpSpPr>
          <p:cNvPr id="20" name="Grupo 19"/>
          <p:cNvGrpSpPr/>
          <p:nvPr/>
        </p:nvGrpSpPr>
        <p:grpSpPr>
          <a:xfrm>
            <a:off x="0" y="0"/>
            <a:ext cx="6858000" cy="9906000"/>
            <a:chOff x="0" y="0"/>
            <a:chExt cx="6858000" cy="9906000"/>
          </a:xfrm>
        </p:grpSpPr>
        <p:grpSp>
          <p:nvGrpSpPr>
            <p:cNvPr id="21" name="Grupo 20"/>
            <p:cNvGrpSpPr/>
            <p:nvPr/>
          </p:nvGrpSpPr>
          <p:grpSpPr>
            <a:xfrm>
              <a:off x="523230" y="344037"/>
              <a:ext cx="5806976" cy="425946"/>
              <a:chOff x="1089819" y="530155"/>
              <a:chExt cx="10323512" cy="757237"/>
            </a:xfrm>
          </p:grpSpPr>
          <p:pic>
            <p:nvPicPr>
              <p:cNvPr id="29" name="Picture 567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86375" y="677864"/>
                <a:ext cx="1619250" cy="5810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0" name="Picture 569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41731" y="530155"/>
                <a:ext cx="1371600" cy="7572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1" name="object 7"/>
              <p:cNvSpPr/>
              <p:nvPr/>
            </p:nvSpPr>
            <p:spPr>
              <a:xfrm>
                <a:off x="1089819" y="530155"/>
                <a:ext cx="1060450" cy="743585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lang="pt-PT" sz="1013"/>
              </a:p>
            </p:txBody>
          </p:sp>
        </p:grpSp>
        <p:sp>
          <p:nvSpPr>
            <p:cNvPr id="22" name="Retângulo 21"/>
            <p:cNvSpPr/>
            <p:nvPr/>
          </p:nvSpPr>
          <p:spPr>
            <a:xfrm>
              <a:off x="214829" y="9426573"/>
              <a:ext cx="1325249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tabLst>
                  <a:tab pos="1518761" algn="ctr"/>
                  <a:tab pos="3037523" algn="r"/>
                </a:tabLst>
              </a:pP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Programa </a:t>
              </a:r>
              <a:r>
                <a:rPr lang="pt-PT" sz="675" b="1" dirty="0">
                  <a:solidFill>
                    <a:srgbClr val="20D17F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Ambiente </a:t>
              </a: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em </a:t>
              </a: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Ação</a:t>
              </a:r>
              <a:endParaRPr lang="pt-PT" sz="675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Rectangle 8"/>
            <p:cNvSpPr>
              <a:spLocks noChangeArrowheads="1"/>
            </p:cNvSpPr>
            <p:nvPr/>
          </p:nvSpPr>
          <p:spPr bwMode="auto">
            <a:xfrm>
              <a:off x="6104332" y="9626382"/>
              <a:ext cx="560798" cy="121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51435" tIns="25718" rIns="51435" bIns="25718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514350">
                <a:tabLst>
                  <a:tab pos="1518940" algn="ctr"/>
                  <a:tab pos="3037880" algn="r"/>
                </a:tabLst>
              </a:pPr>
              <a:r>
                <a:rPr lang="pt-PT" altLang="pt-PT" sz="450" b="1" dirty="0">
                  <a:ea typeface="Calibri" panose="020F0502020204030204" pitchFamily="34" charset="0"/>
                  <a:cs typeface="Arial" panose="020B0604020202020204" pitchFamily="34" charset="0"/>
                </a:rPr>
                <a:t>Número </a:t>
              </a:r>
              <a:r>
                <a:rPr lang="pt-PT" altLang="pt-PT" sz="450" b="1" dirty="0">
                  <a:solidFill>
                    <a:srgbClr val="00B05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TRÊS</a:t>
              </a:r>
              <a:endParaRPr lang="pt-PT" altLang="pt-PT" sz="563" dirty="0">
                <a:cs typeface="Arial" panose="020B0604020202020204" pitchFamily="34" charset="0"/>
              </a:endParaRPr>
            </a:p>
          </p:txBody>
        </p:sp>
        <p:grpSp>
          <p:nvGrpSpPr>
            <p:cNvPr id="24" name="Grupo 23"/>
            <p:cNvGrpSpPr/>
            <p:nvPr/>
          </p:nvGrpSpPr>
          <p:grpSpPr>
            <a:xfrm>
              <a:off x="0" y="0"/>
              <a:ext cx="6858000" cy="9906000"/>
              <a:chOff x="69378" y="9585"/>
              <a:chExt cx="7531606" cy="10670520"/>
            </a:xfrm>
          </p:grpSpPr>
          <p:sp>
            <p:nvSpPr>
              <p:cNvPr id="25" name="Retângulo 24"/>
              <p:cNvSpPr/>
              <p:nvPr/>
            </p:nvSpPr>
            <p:spPr>
              <a:xfrm>
                <a:off x="69378" y="9587"/>
                <a:ext cx="7526595" cy="244337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26" name="Retângulo 25"/>
              <p:cNvSpPr/>
              <p:nvPr/>
            </p:nvSpPr>
            <p:spPr>
              <a:xfrm rot="16200000">
                <a:off x="2173220" y="5252339"/>
                <a:ext cx="10670518" cy="185009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27" name="Retângulo 26"/>
              <p:cNvSpPr/>
              <p:nvPr/>
            </p:nvSpPr>
            <p:spPr>
              <a:xfrm>
                <a:off x="69378" y="10499835"/>
                <a:ext cx="7531606" cy="180269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28" name="Retângulo 27"/>
              <p:cNvSpPr/>
              <p:nvPr/>
            </p:nvSpPr>
            <p:spPr>
              <a:xfrm rot="16200000">
                <a:off x="-5069157" y="5305641"/>
                <a:ext cx="10513000" cy="235927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04976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Posição de Conteúdo 2"/>
          <p:cNvSpPr>
            <a:spLocks noGrp="1"/>
          </p:cNvSpPr>
          <p:nvPr>
            <p:ph idx="1"/>
          </p:nvPr>
        </p:nvSpPr>
        <p:spPr>
          <a:xfrm>
            <a:off x="3444285" y="1324074"/>
            <a:ext cx="3240000" cy="5764603"/>
          </a:xfrm>
        </p:spPr>
        <p:txBody>
          <a:bodyPr lIns="144000" rIns="144000"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1600" b="1" dirty="0" smtClean="0">
                <a:ea typeface="Times New Roman" panose="02020603050405020304" pitchFamily="18" charset="0"/>
              </a:rPr>
              <a:t>Participantes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1600" b="1" dirty="0" smtClean="0">
                <a:ea typeface="Times New Roman" panose="02020603050405020304" pitchFamily="18" charset="0"/>
              </a:rPr>
              <a:t>O evento contou com um total de 224 participantes, de 23 países:</a:t>
            </a:r>
          </a:p>
          <a:p>
            <a:pPr lvl="1" indent="-1822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sz="1600" dirty="0" smtClean="0"/>
              <a:t>108 oriundos da Noruega ou da Islândia</a:t>
            </a:r>
          </a:p>
          <a:p>
            <a:pPr lvl="1" indent="-1822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sz="1600" dirty="0" smtClean="0"/>
              <a:t>115 oriundos de países da União Europeia</a:t>
            </a:r>
          </a:p>
          <a:p>
            <a:pPr lvl="1" indent="-1822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sz="1600" dirty="0" smtClean="0"/>
              <a:t>7 oriundos de outros países (EUA, Paquistão, Perú e Singapura)</a:t>
            </a:r>
          </a:p>
          <a:p>
            <a:pPr marL="332100" lvl="1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PT" sz="16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1600" dirty="0" smtClean="0"/>
              <a:t>Sendo de destacar:</a:t>
            </a:r>
          </a:p>
          <a:p>
            <a:pPr marL="536575" lvl="1" indent="-268288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sz="1600" dirty="0"/>
              <a:t>Too </a:t>
            </a:r>
            <a:r>
              <a:rPr lang="pt-PT" sz="1600" dirty="0" err="1"/>
              <a:t>Good</a:t>
            </a:r>
            <a:r>
              <a:rPr lang="pt-PT" sz="1600" dirty="0"/>
              <a:t> to </a:t>
            </a:r>
            <a:r>
              <a:rPr lang="pt-PT" sz="1600" dirty="0" err="1" smtClean="0"/>
              <a:t>Go</a:t>
            </a:r>
            <a:endParaRPr lang="pt-PT" sz="1600" dirty="0" smtClean="0"/>
          </a:p>
          <a:p>
            <a:pPr marL="536575" lvl="1" indent="-268288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sz="1600" dirty="0"/>
              <a:t>N2 </a:t>
            </a:r>
            <a:r>
              <a:rPr lang="pt-PT" sz="1600" dirty="0" err="1" smtClean="0"/>
              <a:t>Applied</a:t>
            </a:r>
            <a:endParaRPr lang="pt-PT" sz="1600" dirty="0"/>
          </a:p>
          <a:p>
            <a:pPr marL="536575" lvl="1" indent="-268288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sz="1600" dirty="0" err="1" smtClean="0"/>
              <a:t>Metabolic</a:t>
            </a:r>
            <a:endParaRPr lang="pt-PT" sz="1600" dirty="0" smtClean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pt-PT" sz="1600" dirty="0" smtClean="0"/>
          </a:p>
          <a:p>
            <a:pPr marL="332100" lvl="1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PT" sz="1600" dirty="0" smtClean="0"/>
          </a:p>
        </p:txBody>
      </p:sp>
      <p:grpSp>
        <p:nvGrpSpPr>
          <p:cNvPr id="38" name="Grupo 37"/>
          <p:cNvGrpSpPr/>
          <p:nvPr/>
        </p:nvGrpSpPr>
        <p:grpSpPr>
          <a:xfrm>
            <a:off x="0" y="0"/>
            <a:ext cx="6858000" cy="9906000"/>
            <a:chOff x="0" y="0"/>
            <a:chExt cx="6858000" cy="9906000"/>
          </a:xfrm>
        </p:grpSpPr>
        <p:grpSp>
          <p:nvGrpSpPr>
            <p:cNvPr id="39" name="Grupo 38"/>
            <p:cNvGrpSpPr/>
            <p:nvPr/>
          </p:nvGrpSpPr>
          <p:grpSpPr>
            <a:xfrm>
              <a:off x="523230" y="344037"/>
              <a:ext cx="5806976" cy="425946"/>
              <a:chOff x="1089819" y="530155"/>
              <a:chExt cx="10323512" cy="757237"/>
            </a:xfrm>
          </p:grpSpPr>
          <p:pic>
            <p:nvPicPr>
              <p:cNvPr id="47" name="Picture 567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86375" y="677864"/>
                <a:ext cx="1619250" cy="5810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8" name="Picture 569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41731" y="530155"/>
                <a:ext cx="1371600" cy="7572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9" name="object 7"/>
              <p:cNvSpPr/>
              <p:nvPr/>
            </p:nvSpPr>
            <p:spPr>
              <a:xfrm>
                <a:off x="1089819" y="530155"/>
                <a:ext cx="1060450" cy="743585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lang="pt-PT" sz="1013"/>
              </a:p>
            </p:txBody>
          </p:sp>
        </p:grpSp>
        <p:sp>
          <p:nvSpPr>
            <p:cNvPr id="40" name="Retângulo 39"/>
            <p:cNvSpPr/>
            <p:nvPr/>
          </p:nvSpPr>
          <p:spPr>
            <a:xfrm>
              <a:off x="214829" y="9426573"/>
              <a:ext cx="1325249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tabLst>
                  <a:tab pos="1518761" algn="ctr"/>
                  <a:tab pos="3037523" algn="r"/>
                </a:tabLst>
              </a:pP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Programa </a:t>
              </a:r>
              <a:r>
                <a:rPr lang="pt-PT" sz="675" b="1" dirty="0">
                  <a:solidFill>
                    <a:srgbClr val="20D17F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Ambiente </a:t>
              </a: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em </a:t>
              </a: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Ação</a:t>
              </a:r>
              <a:endParaRPr lang="pt-PT" sz="675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Rectangle 8"/>
            <p:cNvSpPr>
              <a:spLocks noChangeArrowheads="1"/>
            </p:cNvSpPr>
            <p:nvPr/>
          </p:nvSpPr>
          <p:spPr bwMode="auto">
            <a:xfrm>
              <a:off x="6104332" y="9626382"/>
              <a:ext cx="560798" cy="121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51435" tIns="25718" rIns="51435" bIns="25718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514350">
                <a:tabLst>
                  <a:tab pos="1518940" algn="ctr"/>
                  <a:tab pos="3037880" algn="r"/>
                </a:tabLst>
              </a:pPr>
              <a:r>
                <a:rPr lang="pt-PT" altLang="pt-PT" sz="450" b="1" dirty="0">
                  <a:ea typeface="Calibri" panose="020F0502020204030204" pitchFamily="34" charset="0"/>
                  <a:cs typeface="Arial" panose="020B0604020202020204" pitchFamily="34" charset="0"/>
                </a:rPr>
                <a:t>Número </a:t>
              </a:r>
              <a:r>
                <a:rPr lang="pt-PT" altLang="pt-PT" sz="450" b="1" dirty="0">
                  <a:solidFill>
                    <a:srgbClr val="00B05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TRÊS</a:t>
              </a:r>
              <a:endParaRPr lang="pt-PT" altLang="pt-PT" sz="563" dirty="0">
                <a:cs typeface="Arial" panose="020B0604020202020204" pitchFamily="34" charset="0"/>
              </a:endParaRPr>
            </a:p>
          </p:txBody>
        </p:sp>
        <p:grpSp>
          <p:nvGrpSpPr>
            <p:cNvPr id="42" name="Grupo 41"/>
            <p:cNvGrpSpPr/>
            <p:nvPr/>
          </p:nvGrpSpPr>
          <p:grpSpPr>
            <a:xfrm>
              <a:off x="0" y="0"/>
              <a:ext cx="6858000" cy="9906000"/>
              <a:chOff x="69378" y="9585"/>
              <a:chExt cx="7531606" cy="10670520"/>
            </a:xfrm>
          </p:grpSpPr>
          <p:sp>
            <p:nvSpPr>
              <p:cNvPr id="43" name="Retângulo 42"/>
              <p:cNvSpPr/>
              <p:nvPr/>
            </p:nvSpPr>
            <p:spPr>
              <a:xfrm>
                <a:off x="69378" y="9587"/>
                <a:ext cx="7526595" cy="244337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44" name="Retângulo 43"/>
              <p:cNvSpPr/>
              <p:nvPr/>
            </p:nvSpPr>
            <p:spPr>
              <a:xfrm rot="16200000">
                <a:off x="2173220" y="5252339"/>
                <a:ext cx="10670518" cy="185009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45" name="Retângulo 44"/>
              <p:cNvSpPr/>
              <p:nvPr/>
            </p:nvSpPr>
            <p:spPr>
              <a:xfrm>
                <a:off x="69378" y="10499835"/>
                <a:ext cx="7531606" cy="180269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46" name="Retângulo 45"/>
              <p:cNvSpPr/>
              <p:nvPr/>
            </p:nvSpPr>
            <p:spPr>
              <a:xfrm rot="16200000">
                <a:off x="-5069157" y="5305641"/>
                <a:ext cx="10513000" cy="235927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</p:grpSp>
      </p:grpSp>
      <p:sp>
        <p:nvSpPr>
          <p:cNvPr id="11" name="Retângulo 10"/>
          <p:cNvSpPr/>
          <p:nvPr/>
        </p:nvSpPr>
        <p:spPr>
          <a:xfrm>
            <a:off x="239235" y="1332428"/>
            <a:ext cx="3240000" cy="4985980"/>
          </a:xfrm>
          <a:prstGeom prst="rect">
            <a:avLst/>
          </a:prstGeom>
        </p:spPr>
        <p:txBody>
          <a:bodyPr lIns="144000" rIns="144000">
            <a:spAutoFit/>
          </a:bodyPr>
          <a:lstStyle/>
          <a:p>
            <a:pPr>
              <a:spcAft>
                <a:spcPts val="600"/>
              </a:spcAft>
            </a:pPr>
            <a:r>
              <a:rPr lang="pt-PT" sz="1600" b="1" dirty="0">
                <a:ea typeface="Times New Roman" panose="02020603050405020304" pitchFamily="18" charset="0"/>
              </a:rPr>
              <a:t>Agenda </a:t>
            </a:r>
          </a:p>
          <a:p>
            <a:pPr>
              <a:spcAft>
                <a:spcPts val="600"/>
              </a:spcAft>
            </a:pPr>
            <a:r>
              <a:rPr lang="pt-PT" sz="1600" b="1" dirty="0">
                <a:ea typeface="Times New Roman" panose="02020603050405020304" pitchFamily="18" charset="0"/>
              </a:rPr>
              <a:t>(para consultar clique </a:t>
            </a:r>
            <a:r>
              <a:rPr lang="pt-PT" sz="1600" b="1" u="sng" dirty="0">
                <a:ea typeface="Times New Roman" panose="02020603050405020304" pitchFamily="18" charset="0"/>
                <a:hlinkClick r:id="rId5" action="ppaction://hlinkfile"/>
              </a:rPr>
              <a:t>aqui</a:t>
            </a:r>
            <a:r>
              <a:rPr lang="pt-PT" sz="1600" b="1" dirty="0">
                <a:ea typeface="Times New Roman" panose="02020603050405020304" pitchFamily="18" charset="0"/>
              </a:rPr>
              <a:t>)</a:t>
            </a:r>
          </a:p>
          <a:p>
            <a:pPr>
              <a:spcAft>
                <a:spcPts val="600"/>
              </a:spcAft>
            </a:pPr>
            <a:endParaRPr lang="pt-PT" sz="1600" dirty="0">
              <a:ea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pt-PT" sz="1600" dirty="0" smtClean="0">
                <a:ea typeface="Times New Roman" panose="02020603050405020304" pitchFamily="18" charset="0"/>
              </a:rPr>
              <a:t>O primeiro dia do evento foi </a:t>
            </a:r>
            <a:r>
              <a:rPr lang="pt-PT" sz="1600" dirty="0">
                <a:ea typeface="Times New Roman" panose="02020603050405020304" pitchFamily="18" charset="0"/>
              </a:rPr>
              <a:t>dedicado a uma </a:t>
            </a:r>
            <a:r>
              <a:rPr lang="pt-PT" sz="1600" i="1" dirty="0" err="1"/>
              <a:t>Networking</a:t>
            </a:r>
            <a:r>
              <a:rPr lang="pt-PT" sz="1600" i="1" dirty="0"/>
              <a:t> </a:t>
            </a:r>
            <a:r>
              <a:rPr lang="pt-PT" sz="1600" i="1" dirty="0" err="1"/>
              <a:t>Evening</a:t>
            </a:r>
            <a:r>
              <a:rPr lang="pt-PT" sz="1600" dirty="0"/>
              <a:t>.</a:t>
            </a:r>
          </a:p>
          <a:p>
            <a:pPr>
              <a:spcAft>
                <a:spcPts val="600"/>
              </a:spcAft>
            </a:pPr>
            <a:r>
              <a:rPr lang="pt-PT" sz="1600" dirty="0" smtClean="0">
                <a:ea typeface="Times New Roman" panose="02020603050405020304" pitchFamily="18" charset="0"/>
              </a:rPr>
              <a:t>O segundo dia ofereceu, </a:t>
            </a:r>
            <a:r>
              <a:rPr lang="pt-PT" sz="1600" dirty="0">
                <a:ea typeface="Times New Roman" panose="02020603050405020304" pitchFamily="18" charset="0"/>
              </a:rPr>
              <a:t>da parte da </a:t>
            </a:r>
            <a:r>
              <a:rPr lang="pt-PT" sz="1600" dirty="0" smtClean="0">
                <a:ea typeface="Times New Roman" panose="02020603050405020304" pitchFamily="18" charset="0"/>
              </a:rPr>
              <a:t>manhã, </a:t>
            </a:r>
            <a:r>
              <a:rPr lang="pt-PT" sz="1600" dirty="0">
                <a:ea typeface="Times New Roman" panose="02020603050405020304" pitchFamily="18" charset="0"/>
              </a:rPr>
              <a:t>um leque de palestras introdutórias aos temas do evento, um debate interativo (através de </a:t>
            </a:r>
            <a:r>
              <a:rPr lang="en-US" sz="1600" i="1" dirty="0" err="1">
                <a:hlinkClick r:id="rId6"/>
              </a:rPr>
              <a:t>Mentimeter</a:t>
            </a:r>
            <a:r>
              <a:rPr lang="en-US" sz="1600" dirty="0"/>
              <a:t>) e um </a:t>
            </a:r>
            <a:r>
              <a:rPr lang="en-US" sz="1600" dirty="0" err="1"/>
              <a:t>momento</a:t>
            </a:r>
            <a:r>
              <a:rPr lang="en-US" sz="1600" dirty="0"/>
              <a:t> de </a:t>
            </a:r>
            <a:r>
              <a:rPr lang="en-US" sz="1600" i="1" dirty="0"/>
              <a:t>pitching</a:t>
            </a:r>
            <a:r>
              <a:rPr lang="en-US" sz="1600" dirty="0"/>
              <a:t>, </a:t>
            </a:r>
            <a:r>
              <a:rPr lang="pt-PT" sz="1600" dirty="0">
                <a:ea typeface="Times New Roman" panose="02020603050405020304" pitchFamily="18" charset="0"/>
              </a:rPr>
              <a:t>sendo a parte da tarde dedicada às reuniões bilaterais - </a:t>
            </a:r>
            <a:r>
              <a:rPr lang="pt-PT" sz="1600" i="1" dirty="0">
                <a:ea typeface="Times New Roman" panose="02020603050405020304" pitchFamily="18" charset="0"/>
              </a:rPr>
              <a:t>B2B meetings</a:t>
            </a:r>
            <a:r>
              <a:rPr lang="pt-PT" sz="1600" dirty="0" smtClean="0"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600"/>
              </a:spcAft>
            </a:pPr>
            <a:endParaRPr lang="pt-PT" sz="1600" dirty="0">
              <a:ea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pt-PT" sz="1600" b="1" dirty="0">
                <a:ea typeface="Times New Roman" panose="02020603050405020304" pitchFamily="18" charset="0"/>
              </a:rPr>
              <a:t>Uma entidade portuguesa foi convidada a participar no </a:t>
            </a:r>
            <a:r>
              <a:rPr lang="pt-PT" sz="1600" b="1" i="1" dirty="0" err="1">
                <a:ea typeface="Times New Roman" panose="02020603050405020304" pitchFamily="18" charset="0"/>
              </a:rPr>
              <a:t>pitching</a:t>
            </a:r>
            <a:r>
              <a:rPr lang="pt-PT" sz="1600" b="1" dirty="0">
                <a:ea typeface="Times New Roman" panose="02020603050405020304" pitchFamily="18" charset="0"/>
              </a:rPr>
              <a:t> </a:t>
            </a:r>
            <a:r>
              <a:rPr lang="pt-PT" sz="1600" dirty="0">
                <a:ea typeface="Times New Roman" panose="02020603050405020304" pitchFamily="18" charset="0"/>
              </a:rPr>
              <a:t>(</a:t>
            </a:r>
            <a:r>
              <a:rPr lang="pt-PT" sz="1600" dirty="0">
                <a:ea typeface="Times New Roman" panose="02020603050405020304" pitchFamily="18" charset="0"/>
                <a:hlinkClick r:id="rId7" action="ppaction://hlinkfile"/>
              </a:rPr>
              <a:t>CIM Região de Coimbra</a:t>
            </a:r>
            <a:r>
              <a:rPr lang="pt-PT" sz="1600" dirty="0">
                <a:ea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655416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5"/>
          <p:cNvSpPr txBox="1"/>
          <p:nvPr/>
        </p:nvSpPr>
        <p:spPr>
          <a:xfrm>
            <a:off x="393222" y="1652890"/>
            <a:ext cx="6120000" cy="1680158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vert="horz" wrap="square" lIns="0" tIns="2749" rIns="0" bIns="0" rtlCol="0">
            <a:spAutoFit/>
          </a:bodyPr>
          <a:lstStyle/>
          <a:p>
            <a:pPr marL="144000" defTabSz="329853">
              <a:spcBef>
                <a:spcPts val="600"/>
              </a:spcBef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Nome </a:t>
            </a:r>
            <a:r>
              <a:rPr sz="1200" b="1" dirty="0">
                <a:solidFill>
                  <a:prstClr val="black"/>
                </a:solidFill>
                <a:latin typeface="Calibri"/>
                <a:cs typeface="Calibri"/>
              </a:rPr>
              <a:t>do 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Parceiro: </a:t>
            </a:r>
            <a:r>
              <a:rPr sz="1200" spc="-3" dirty="0">
                <a:solidFill>
                  <a:prstClr val="black"/>
                </a:solidFill>
                <a:latin typeface="Calibri"/>
                <a:cs typeface="Calibri"/>
              </a:rPr>
              <a:t>Too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Good To</a:t>
            </a:r>
            <a:r>
              <a:rPr sz="1200" spc="2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Go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44000" marR="908699" defTabSz="329853"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Abreviatura: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Too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Good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To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Go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(2Good 2Go)  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Endereço: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Lindgreens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Allé,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9,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1, 2300 Copenhagen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S  </a:t>
            </a:r>
            <a:r>
              <a:rPr sz="1200" b="1" dirty="0">
                <a:solidFill>
                  <a:prstClr val="black"/>
                </a:solidFill>
                <a:latin typeface="Calibri"/>
                <a:cs typeface="Calibri"/>
              </a:rPr>
              <a:t>Estatuto 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legal: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Empresa</a:t>
            </a:r>
            <a:r>
              <a:rPr sz="1200" spc="-6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privada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44000" defTabSz="329853"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Representante </a:t>
            </a:r>
            <a:r>
              <a:rPr sz="1200" b="1" dirty="0">
                <a:solidFill>
                  <a:prstClr val="black"/>
                </a:solidFill>
                <a:latin typeface="Calibri"/>
                <a:cs typeface="Calibri"/>
              </a:rPr>
              <a:t>Legal: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Mette Lykke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(CEO)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44000" defTabSz="329853"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Email </a:t>
            </a:r>
            <a:r>
              <a:rPr sz="1200" b="1" dirty="0">
                <a:solidFill>
                  <a:prstClr val="black"/>
                </a:solidFill>
                <a:latin typeface="Calibri"/>
                <a:cs typeface="Calibri"/>
              </a:rPr>
              <a:t>de 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contacto: </a:t>
            </a:r>
            <a:r>
              <a:rPr sz="1200" spc="-2" dirty="0">
                <a:solidFill>
                  <a:srgbClr val="202429"/>
                </a:solidFill>
                <a:latin typeface="Calibri"/>
                <a:cs typeface="Calibri"/>
              </a:rPr>
              <a:t>Jamael Kudratt,</a:t>
            </a:r>
            <a:r>
              <a:rPr sz="1200" spc="7" dirty="0">
                <a:solidFill>
                  <a:srgbClr val="202429"/>
                </a:solidFill>
                <a:latin typeface="Calibri"/>
                <a:cs typeface="Calibri"/>
              </a:rPr>
              <a:t> </a:t>
            </a:r>
            <a:r>
              <a:rPr sz="1200" u="sng" spc="-2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press@toogoodtogo.com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44000" defTabSz="329853"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Departmento: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Imprensa e</a:t>
            </a:r>
            <a:r>
              <a:rPr sz="1200" spc="-7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Comunicação.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44000" defTabSz="329853">
              <a:spcAft>
                <a:spcPts val="600"/>
              </a:spcAft>
            </a:pPr>
            <a:r>
              <a:rPr sz="1200" b="1" dirty="0">
                <a:solidFill>
                  <a:prstClr val="black"/>
                </a:solidFill>
                <a:latin typeface="Calibri"/>
                <a:cs typeface="Calibri"/>
              </a:rPr>
              <a:t>Website:</a:t>
            </a:r>
            <a:r>
              <a:rPr sz="1200" b="1" spc="-3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u="sng" spc="-2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https://toogoodtogo.pt/pt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22" name="object 6"/>
          <p:cNvSpPr txBox="1"/>
          <p:nvPr/>
        </p:nvSpPr>
        <p:spPr>
          <a:xfrm>
            <a:off x="389871" y="3445312"/>
            <a:ext cx="6120000" cy="2203610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vert="horz" wrap="square" lIns="0" tIns="2978" rIns="0" bIns="0" rtlCol="0">
            <a:spAutoFit/>
          </a:bodyPr>
          <a:lstStyle/>
          <a:p>
            <a:pPr marL="142875" defTabSz="329853">
              <a:spcBef>
                <a:spcPts val="600"/>
              </a:spcBef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Dados</a:t>
            </a:r>
            <a:r>
              <a:rPr sz="1200" b="1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Estatísticos: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44000" marR="21990" defTabSz="329853">
              <a:spcAft>
                <a:spcPts val="600"/>
              </a:spcAft>
            </a:pPr>
            <a:r>
              <a:rPr sz="1200" b="1" dirty="0">
                <a:solidFill>
                  <a:prstClr val="black"/>
                </a:solidFill>
                <a:latin typeface="Calibri"/>
                <a:cs typeface="Calibri"/>
              </a:rPr>
              <a:t>-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N. de empregados: + 400</a:t>
            </a:r>
          </a:p>
          <a:p>
            <a:pPr marL="144000" marR="21990" defTabSz="329853">
              <a:spcAft>
                <a:spcPts val="600"/>
              </a:spcAft>
              <a:tabLst>
                <a:tab pos="52914" algn="l"/>
              </a:tabLst>
            </a:pPr>
            <a:r>
              <a:rPr lang="pt-PT" sz="1200" spc="-2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pt-PT" sz="1200" spc="-2" dirty="0">
                <a:solidFill>
                  <a:prstClr val="black"/>
                </a:solidFill>
                <a:latin typeface="Calibri"/>
                <a:cs typeface="Calibri"/>
              </a:rPr>
              <a:t>- </a:t>
            </a:r>
            <a:r>
              <a:rPr sz="1200" spc="-2" dirty="0" err="1">
                <a:solidFill>
                  <a:prstClr val="black"/>
                </a:solidFill>
                <a:latin typeface="Calibri"/>
                <a:cs typeface="Calibri"/>
              </a:rPr>
              <a:t>Presente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 em 14 países (Áustria, Bélgica, Dinamarca, França, Alemanha, Itália, Noruega, Polónia,  Portugal, Espanha, Suécia, Suíça, Holanda, Reino Unido)</a:t>
            </a:r>
          </a:p>
          <a:p>
            <a:pPr marL="144000" marR="21990" defTabSz="329853">
              <a:spcAft>
                <a:spcPts val="600"/>
              </a:spcAft>
              <a:tabLst>
                <a:tab pos="52914" algn="l"/>
              </a:tabLst>
            </a:pPr>
            <a:r>
              <a:rPr lang="pt-PT" sz="1200" spc="-2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pt-PT" sz="1200" spc="-2" dirty="0" smtClean="0">
                <a:solidFill>
                  <a:prstClr val="black"/>
                </a:solidFill>
                <a:latin typeface="Calibri"/>
                <a:cs typeface="Calibri"/>
              </a:rPr>
              <a:t>- </a:t>
            </a:r>
            <a:r>
              <a:rPr sz="1200" spc="-2" dirty="0" err="1" smtClean="0">
                <a:solidFill>
                  <a:prstClr val="black"/>
                </a:solidFill>
                <a:latin typeface="Calibri"/>
                <a:cs typeface="Calibri"/>
              </a:rPr>
              <a:t>Parceiros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: 29 265</a:t>
            </a:r>
          </a:p>
          <a:p>
            <a:pPr marL="144000" marR="21990" defTabSz="329853">
              <a:spcAft>
                <a:spcPts val="600"/>
              </a:spcAft>
              <a:tabLst>
                <a:tab pos="52914" algn="l"/>
              </a:tabLst>
            </a:pPr>
            <a:r>
              <a:rPr lang="pt-PT" sz="1200" spc="-2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pt-PT" sz="1200" spc="-2" dirty="0" smtClean="0">
                <a:solidFill>
                  <a:prstClr val="black"/>
                </a:solidFill>
                <a:latin typeface="Calibri"/>
                <a:cs typeface="Calibri"/>
              </a:rPr>
              <a:t>- </a:t>
            </a:r>
            <a:r>
              <a:rPr sz="1200" spc="-2" dirty="0" smtClean="0">
                <a:solidFill>
                  <a:prstClr val="black"/>
                </a:solidFill>
                <a:latin typeface="Calibri"/>
                <a:cs typeface="Calibri"/>
              </a:rPr>
              <a:t>N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.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 aplicações Instaladas (Apps): 16,0 milhões</a:t>
            </a:r>
          </a:p>
          <a:p>
            <a:pPr marL="144000" marR="21990" defTabSz="329853">
              <a:spcAft>
                <a:spcPts val="600"/>
              </a:spcAft>
              <a:tabLst>
                <a:tab pos="52914" algn="l"/>
              </a:tabLst>
            </a:pPr>
            <a:r>
              <a:rPr lang="pt-PT" sz="1200" spc="-2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pt-PT" sz="1200" spc="-2" dirty="0" smtClean="0">
                <a:solidFill>
                  <a:prstClr val="black"/>
                </a:solidFill>
                <a:latin typeface="Calibri"/>
                <a:cs typeface="Calibri"/>
              </a:rPr>
              <a:t>- </a:t>
            </a:r>
            <a:r>
              <a:rPr sz="1200" spc="-2" dirty="0" smtClean="0">
                <a:solidFill>
                  <a:prstClr val="black"/>
                </a:solidFill>
                <a:latin typeface="Calibri"/>
                <a:cs typeface="Calibri"/>
              </a:rPr>
              <a:t>21,4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milhões de refeições poupadas</a:t>
            </a:r>
          </a:p>
          <a:p>
            <a:pPr marL="144000" marR="21990" defTabSz="329853">
              <a:spcAft>
                <a:spcPts val="600"/>
              </a:spcAft>
              <a:tabLst>
                <a:tab pos="52914" algn="l"/>
              </a:tabLst>
            </a:pPr>
            <a:r>
              <a:rPr lang="pt-PT" sz="1200" spc="-2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pt-PT" sz="1200" spc="-2" dirty="0" smtClean="0">
                <a:solidFill>
                  <a:prstClr val="black"/>
                </a:solidFill>
                <a:latin typeface="Calibri"/>
                <a:cs typeface="Calibri"/>
              </a:rPr>
              <a:t>- </a:t>
            </a:r>
            <a:r>
              <a:rPr sz="1200" spc="-2" dirty="0" err="1" smtClean="0">
                <a:solidFill>
                  <a:prstClr val="black"/>
                </a:solidFill>
                <a:latin typeface="Calibri"/>
                <a:cs typeface="Calibri"/>
              </a:rPr>
              <a:t>Redução</a:t>
            </a:r>
            <a:r>
              <a:rPr sz="1200" spc="-2" dirty="0" smtClean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 53 602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toneladas de CO2</a:t>
            </a:r>
          </a:p>
          <a:p>
            <a:pPr marL="144000" marR="21990" defTabSz="329853">
              <a:spcAft>
                <a:spcPts val="600"/>
              </a:spcAft>
              <a:tabLst>
                <a:tab pos="52914" algn="l"/>
              </a:tabLst>
            </a:pPr>
            <a:r>
              <a:rPr lang="pt-PT" sz="1200" spc="-2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pt-PT" sz="1200" spc="-2" dirty="0" smtClean="0">
                <a:solidFill>
                  <a:prstClr val="black"/>
                </a:solidFill>
                <a:latin typeface="Calibri"/>
                <a:cs typeface="Calibri"/>
              </a:rPr>
              <a:t>- </a:t>
            </a:r>
            <a:r>
              <a:rPr sz="1200" spc="-2" dirty="0" err="1" smtClean="0">
                <a:solidFill>
                  <a:prstClr val="black"/>
                </a:solidFill>
                <a:latin typeface="Calibri"/>
                <a:cs typeface="Calibri"/>
              </a:rPr>
              <a:t>Setor</a:t>
            </a:r>
            <a:r>
              <a:rPr sz="1200" spc="-2" dirty="0" smtClean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Atividade: Agro-alimentar, alimentação e outros serviços.</a:t>
            </a:r>
          </a:p>
        </p:txBody>
      </p:sp>
      <p:sp>
        <p:nvSpPr>
          <p:cNvPr id="23" name="object 7"/>
          <p:cNvSpPr txBox="1"/>
          <p:nvPr/>
        </p:nvSpPr>
        <p:spPr>
          <a:xfrm>
            <a:off x="389871" y="5761186"/>
            <a:ext cx="6120000" cy="2188221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vert="horz" wrap="square" lIns="0" tIns="2978" rIns="0" bIns="0" rtlCol="0">
            <a:spAutoFit/>
          </a:bodyPr>
          <a:lstStyle/>
          <a:p>
            <a:pPr marL="144000" algn="just" defTabSz="329853">
              <a:spcBef>
                <a:spcPts val="600"/>
              </a:spcBef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Missão: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44000" marR="22448" algn="just" defTabSz="329853">
              <a:spcAft>
                <a:spcPts val="600"/>
              </a:spcAft>
            </a:pP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Nossa missão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é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inspirar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e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capacitar todas as pessoas a agir contra o desperdício alimentar. De  acordo com os especialistas 1/3 de toda a comida produzida é descartada. Sabemos que para  viver e respirar isso todos os dias, precisamos transformar as nossas palavras em ações. Tendo  isso em mente, estabelecemos uma nova ambição - contribuir de todas as formas possíveis para  a construção do movimento global contra o desperdício alimentar. Somente quando  </a:t>
            </a:r>
            <a:r>
              <a:rPr sz="1200" spc="-2" dirty="0" err="1">
                <a:solidFill>
                  <a:prstClr val="black"/>
                </a:solidFill>
                <a:latin typeface="Calibri"/>
                <a:cs typeface="Calibri"/>
              </a:rPr>
              <a:t>todos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 err="1" smtClean="0">
                <a:solidFill>
                  <a:prstClr val="black"/>
                </a:solidFill>
                <a:latin typeface="Calibri"/>
                <a:cs typeface="Calibri"/>
              </a:rPr>
              <a:t>nos</a:t>
            </a:r>
            <a:r>
              <a:rPr lang="pt-PT" sz="1200" spc="-2" dirty="0" smtClean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 err="1" smtClean="0">
                <a:solidFill>
                  <a:prstClr val="black"/>
                </a:solidFill>
                <a:latin typeface="Calibri"/>
                <a:cs typeface="Calibri"/>
              </a:rPr>
              <a:t>reunirmos</a:t>
            </a:r>
            <a:r>
              <a:rPr sz="1200" spc="-2" dirty="0" smtClean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para combater o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desperdício alimentar é que podemos gerar uma mudança positiva  na sociedade. O desperdício alimentar nas mãos da ‘Too Good to Go’ é deliciosa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 e </a:t>
            </a:r>
            <a:r>
              <a:rPr sz="1200" spc="-2" dirty="0" err="1" smtClean="0">
                <a:solidFill>
                  <a:prstClr val="black"/>
                </a:solidFill>
                <a:latin typeface="Calibri"/>
                <a:cs typeface="Calibri"/>
              </a:rPr>
              <a:t>perfeitamente</a:t>
            </a:r>
            <a:r>
              <a:rPr lang="pt-PT" sz="1200" spc="-2" dirty="0" smtClean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 err="1" smtClean="0">
                <a:solidFill>
                  <a:prstClr val="black"/>
                </a:solidFill>
                <a:latin typeface="Calibri"/>
                <a:cs typeface="Calibri"/>
              </a:rPr>
              <a:t>comestível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. A comida que os cafés e os restaurantes necessitam deitar fora todos os dias, serve  perfeitamente a padarias que precisam fazer pão ou bolos diariamente ou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 para </a:t>
            </a:r>
            <a:r>
              <a:rPr sz="1200" spc="-2" dirty="0" err="1" smtClean="0">
                <a:solidFill>
                  <a:prstClr val="black"/>
                </a:solidFill>
                <a:latin typeface="Calibri"/>
                <a:cs typeface="Calibri"/>
              </a:rPr>
              <a:t>supermercados</a:t>
            </a:r>
            <a:r>
              <a:rPr lang="pt-PT" sz="1200" spc="-2" dirty="0" smtClean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 smtClean="0">
                <a:solidFill>
                  <a:prstClr val="black"/>
                </a:solidFill>
                <a:latin typeface="Calibri"/>
                <a:cs typeface="Calibri"/>
              </a:rPr>
              <a:t>que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precisam de produtos nas suas prateleiras que não estão</a:t>
            </a:r>
            <a:r>
              <a:rPr sz="1200" spc="16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estragados.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24" name="object 8"/>
          <p:cNvSpPr txBox="1"/>
          <p:nvPr/>
        </p:nvSpPr>
        <p:spPr>
          <a:xfrm>
            <a:off x="389871" y="8064593"/>
            <a:ext cx="6120000" cy="1080225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vert="horz" wrap="square" lIns="0" tIns="2978" rIns="0" bIns="0" rtlCol="0">
            <a:spAutoFit/>
          </a:bodyPr>
          <a:lstStyle/>
          <a:p>
            <a:pPr marL="144000" defTabSz="329853">
              <a:spcBef>
                <a:spcPts val="600"/>
              </a:spcBef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cs typeface="Calibri"/>
              </a:rPr>
              <a:t>Áreas técnicas</a:t>
            </a:r>
            <a:r>
              <a:rPr sz="1200" b="1" spc="-2" dirty="0">
                <a:solidFill>
                  <a:prstClr val="black"/>
                </a:solidFill>
                <a:cs typeface="Calibri"/>
              </a:rPr>
              <a:t>:</a:t>
            </a:r>
            <a:endParaRPr sz="1200" dirty="0">
              <a:solidFill>
                <a:prstClr val="black"/>
              </a:solidFill>
              <a:cs typeface="Calibri"/>
            </a:endParaRPr>
          </a:p>
          <a:p>
            <a:pPr marL="344488" marR="160574" indent="-171450" defTabSz="32985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Economia circular (reutilização, recondicionamento e prolongamento do ciclo de vida do  </a:t>
            </a:r>
            <a:r>
              <a:rPr sz="1200" spc="-2" dirty="0" err="1">
                <a:solidFill>
                  <a:prstClr val="black"/>
                </a:solidFill>
                <a:latin typeface="Calibri"/>
                <a:cs typeface="Calibri"/>
              </a:rPr>
              <a:t>produto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).</a:t>
            </a:r>
            <a:endParaRPr sz="1200" spc="-2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344488" marR="160574" indent="-171450" defTabSz="32985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Desmaterialização (todos os pedidos de comida são feitos online pela app ‘Too Good to Go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’)</a:t>
            </a:r>
            <a:r>
              <a:rPr lang="pt-PT" sz="1200" spc="-2" dirty="0">
                <a:solidFill>
                  <a:prstClr val="black"/>
                </a:solidFill>
                <a:latin typeface="Calibri"/>
                <a:cs typeface="Calibri"/>
              </a:rPr>
              <a:t>.</a:t>
            </a:r>
            <a:endParaRPr sz="1200" spc="-2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grpSp>
        <p:nvGrpSpPr>
          <p:cNvPr id="38" name="Grupo 37"/>
          <p:cNvGrpSpPr/>
          <p:nvPr/>
        </p:nvGrpSpPr>
        <p:grpSpPr>
          <a:xfrm>
            <a:off x="0" y="0"/>
            <a:ext cx="6858000" cy="9906000"/>
            <a:chOff x="0" y="0"/>
            <a:chExt cx="6858000" cy="9906000"/>
          </a:xfrm>
        </p:grpSpPr>
        <p:grpSp>
          <p:nvGrpSpPr>
            <p:cNvPr id="39" name="Grupo 38"/>
            <p:cNvGrpSpPr/>
            <p:nvPr/>
          </p:nvGrpSpPr>
          <p:grpSpPr>
            <a:xfrm>
              <a:off x="523230" y="344037"/>
              <a:ext cx="5806976" cy="425946"/>
              <a:chOff x="1089819" y="530155"/>
              <a:chExt cx="10323512" cy="757237"/>
            </a:xfrm>
          </p:grpSpPr>
          <p:pic>
            <p:nvPicPr>
              <p:cNvPr id="47" name="Picture 567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86375" y="677864"/>
                <a:ext cx="1619250" cy="5810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8" name="Picture 569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41731" y="530155"/>
                <a:ext cx="1371600" cy="7572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9" name="object 7"/>
              <p:cNvSpPr/>
              <p:nvPr/>
            </p:nvSpPr>
            <p:spPr>
              <a:xfrm>
                <a:off x="1089819" y="530155"/>
                <a:ext cx="1060450" cy="743585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lang="pt-PT" sz="1013"/>
              </a:p>
            </p:txBody>
          </p:sp>
        </p:grpSp>
        <p:sp>
          <p:nvSpPr>
            <p:cNvPr id="40" name="Retângulo 39"/>
            <p:cNvSpPr/>
            <p:nvPr/>
          </p:nvSpPr>
          <p:spPr>
            <a:xfrm>
              <a:off x="214829" y="9426573"/>
              <a:ext cx="1325249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tabLst>
                  <a:tab pos="1518761" algn="ctr"/>
                  <a:tab pos="3037523" algn="r"/>
                </a:tabLst>
              </a:pP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Programa </a:t>
              </a:r>
              <a:r>
                <a:rPr lang="pt-PT" sz="675" b="1" dirty="0">
                  <a:solidFill>
                    <a:srgbClr val="20D17F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Ambiente </a:t>
              </a: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em </a:t>
              </a: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Ação</a:t>
              </a:r>
              <a:endParaRPr lang="pt-PT" sz="675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Rectangle 8"/>
            <p:cNvSpPr>
              <a:spLocks noChangeArrowheads="1"/>
            </p:cNvSpPr>
            <p:nvPr/>
          </p:nvSpPr>
          <p:spPr bwMode="auto">
            <a:xfrm>
              <a:off x="6104332" y="9626382"/>
              <a:ext cx="560798" cy="121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51435" tIns="25718" rIns="51435" bIns="25718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514350">
                <a:tabLst>
                  <a:tab pos="1518940" algn="ctr"/>
                  <a:tab pos="3037880" algn="r"/>
                </a:tabLst>
              </a:pPr>
              <a:r>
                <a:rPr lang="pt-PT" altLang="pt-PT" sz="450" b="1" dirty="0">
                  <a:ea typeface="Calibri" panose="020F0502020204030204" pitchFamily="34" charset="0"/>
                  <a:cs typeface="Arial" panose="020B0604020202020204" pitchFamily="34" charset="0"/>
                </a:rPr>
                <a:t>Número </a:t>
              </a:r>
              <a:r>
                <a:rPr lang="pt-PT" altLang="pt-PT" sz="450" b="1" dirty="0">
                  <a:solidFill>
                    <a:srgbClr val="00B05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TRÊS</a:t>
              </a:r>
              <a:endParaRPr lang="pt-PT" altLang="pt-PT" sz="563" dirty="0">
                <a:cs typeface="Arial" panose="020B0604020202020204" pitchFamily="34" charset="0"/>
              </a:endParaRPr>
            </a:p>
          </p:txBody>
        </p:sp>
        <p:grpSp>
          <p:nvGrpSpPr>
            <p:cNvPr id="42" name="Grupo 41"/>
            <p:cNvGrpSpPr/>
            <p:nvPr/>
          </p:nvGrpSpPr>
          <p:grpSpPr>
            <a:xfrm>
              <a:off x="0" y="0"/>
              <a:ext cx="6858000" cy="9906000"/>
              <a:chOff x="69378" y="9585"/>
              <a:chExt cx="7531606" cy="10670520"/>
            </a:xfrm>
          </p:grpSpPr>
          <p:sp>
            <p:nvSpPr>
              <p:cNvPr id="43" name="Retângulo 42"/>
              <p:cNvSpPr/>
              <p:nvPr/>
            </p:nvSpPr>
            <p:spPr>
              <a:xfrm>
                <a:off x="69378" y="9587"/>
                <a:ext cx="7526595" cy="244337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44" name="Retângulo 43"/>
              <p:cNvSpPr/>
              <p:nvPr/>
            </p:nvSpPr>
            <p:spPr>
              <a:xfrm rot="16200000">
                <a:off x="2173220" y="5252339"/>
                <a:ext cx="10670518" cy="185009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45" name="Retângulo 44"/>
              <p:cNvSpPr/>
              <p:nvPr/>
            </p:nvSpPr>
            <p:spPr>
              <a:xfrm>
                <a:off x="69378" y="10499835"/>
                <a:ext cx="7531606" cy="180269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46" name="Retângulo 45"/>
              <p:cNvSpPr/>
              <p:nvPr/>
            </p:nvSpPr>
            <p:spPr>
              <a:xfrm rot="16200000">
                <a:off x="-5069157" y="5305641"/>
                <a:ext cx="10513000" cy="235927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</p:grpSp>
      </p:grpSp>
      <p:sp>
        <p:nvSpPr>
          <p:cNvPr id="50" name="Retângulo 49"/>
          <p:cNvSpPr/>
          <p:nvPr/>
        </p:nvSpPr>
        <p:spPr>
          <a:xfrm>
            <a:off x="523230" y="1162823"/>
            <a:ext cx="180158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indent="-2520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sz="1600" b="1" dirty="0"/>
              <a:t>Too </a:t>
            </a:r>
            <a:r>
              <a:rPr lang="pt-PT" sz="1600" b="1" dirty="0" err="1"/>
              <a:t>Good</a:t>
            </a:r>
            <a:r>
              <a:rPr lang="pt-PT" sz="1600" b="1" dirty="0"/>
              <a:t> to </a:t>
            </a:r>
            <a:r>
              <a:rPr lang="pt-PT" sz="1600" b="1" dirty="0" err="1" smtClean="0"/>
              <a:t>Go</a:t>
            </a:r>
            <a:endParaRPr lang="pt-PT" sz="1600" b="1" dirty="0"/>
          </a:p>
        </p:txBody>
      </p:sp>
    </p:spTree>
    <p:extLst>
      <p:ext uri="{BB962C8B-B14F-4D97-AF65-F5344CB8AC3E}">
        <p14:creationId xmlns:p14="http://schemas.microsoft.com/office/powerpoint/2010/main" val="907863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ject 5"/>
          <p:cNvSpPr txBox="1"/>
          <p:nvPr/>
        </p:nvSpPr>
        <p:spPr>
          <a:xfrm>
            <a:off x="378372" y="1660871"/>
            <a:ext cx="6120000" cy="2018712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vert="horz" wrap="square" lIns="0" tIns="2749" rIns="0" bIns="0" rtlCol="0">
            <a:spAutoFit/>
          </a:bodyPr>
          <a:lstStyle/>
          <a:p>
            <a:pPr marL="180000" defTabSz="329853">
              <a:spcBef>
                <a:spcPts val="600"/>
              </a:spcBef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Nome </a:t>
            </a:r>
            <a:r>
              <a:rPr sz="1200" b="1" dirty="0">
                <a:solidFill>
                  <a:prstClr val="black"/>
                </a:solidFill>
                <a:latin typeface="Calibri"/>
                <a:cs typeface="Calibri"/>
              </a:rPr>
              <a:t>do 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Parceiro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: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N2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-</a:t>
            </a:r>
            <a:r>
              <a:rPr sz="1200" spc="-6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Applied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80000" defTabSz="329853"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Abreviatura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:</a:t>
            </a:r>
            <a:r>
              <a:rPr sz="1200" b="1" spc="-3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N2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80000" defTabSz="329853"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Endereço: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Dronning Eufemias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gate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20, 0191,</a:t>
            </a:r>
            <a:r>
              <a:rPr sz="1200" spc="-3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Oslo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80000" defTabSz="329853">
              <a:spcAft>
                <a:spcPts val="600"/>
              </a:spcAft>
            </a:pPr>
            <a:r>
              <a:rPr sz="1200" b="1" dirty="0">
                <a:solidFill>
                  <a:prstClr val="black"/>
                </a:solidFill>
                <a:latin typeface="Calibri"/>
                <a:cs typeface="Calibri"/>
              </a:rPr>
              <a:t>Estatuto 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legal: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Empresa</a:t>
            </a:r>
            <a:r>
              <a:rPr sz="1200" spc="-6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privada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80000" defTabSz="329853"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Representante </a:t>
            </a:r>
            <a:r>
              <a:rPr sz="1200" b="1" dirty="0">
                <a:solidFill>
                  <a:prstClr val="black"/>
                </a:solidFill>
                <a:latin typeface="Calibri"/>
                <a:cs typeface="Calibri"/>
              </a:rPr>
              <a:t>Legal: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Rune Ingels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e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Grete Sønsteby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 (CTO, CEO</a:t>
            </a:r>
            <a:r>
              <a:rPr sz="1200" spc="11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&amp;Co-Founders)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80000" defTabSz="329853"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Email </a:t>
            </a:r>
            <a:r>
              <a:rPr sz="1200" b="1" dirty="0">
                <a:solidFill>
                  <a:prstClr val="black"/>
                </a:solidFill>
                <a:latin typeface="Calibri"/>
                <a:cs typeface="Calibri"/>
              </a:rPr>
              <a:t>de 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contacto: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Trond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 Lund,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u="sng" spc="-2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trond.lund@n2applied.no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80000" defTabSz="329853"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Departmento: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Desenvolvimento de Negócio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80000" defTabSz="329853">
              <a:spcAft>
                <a:spcPts val="600"/>
              </a:spcAft>
            </a:pPr>
            <a:r>
              <a:rPr sz="1200" b="1" dirty="0">
                <a:solidFill>
                  <a:prstClr val="black"/>
                </a:solidFill>
                <a:latin typeface="Calibri"/>
                <a:cs typeface="Calibri"/>
              </a:rPr>
              <a:t>Website:</a:t>
            </a:r>
            <a:r>
              <a:rPr sz="1200" b="1" spc="-3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u="sng" spc="-2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https://n2.no/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28" name="object 6"/>
          <p:cNvSpPr txBox="1"/>
          <p:nvPr/>
        </p:nvSpPr>
        <p:spPr>
          <a:xfrm>
            <a:off x="392182" y="3796793"/>
            <a:ext cx="6120000" cy="1495492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vert="horz" wrap="square" lIns="0" tIns="2749" rIns="0" bIns="0" rtlCol="0">
            <a:spAutoFit/>
          </a:bodyPr>
          <a:lstStyle/>
          <a:p>
            <a:pPr marL="180000" defTabSz="329853">
              <a:spcBef>
                <a:spcPts val="600"/>
              </a:spcBef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Dados</a:t>
            </a:r>
            <a:r>
              <a:rPr sz="1200" b="1" spc="-11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Estatísticos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: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20650" marR="21990" defTabSz="329853">
              <a:spcAft>
                <a:spcPts val="600"/>
              </a:spcAft>
            </a:pP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-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Fundada em 2010</a:t>
            </a:r>
          </a:p>
          <a:p>
            <a:pPr marL="120650" marR="21990" defTabSz="329853">
              <a:spcAft>
                <a:spcPts val="600"/>
              </a:spcAft>
            </a:pP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- Startup tecnológica</a:t>
            </a:r>
          </a:p>
          <a:p>
            <a:pPr marL="120650" marR="21990" defTabSz="329853">
              <a:spcAft>
                <a:spcPts val="600"/>
              </a:spcAft>
              <a:tabLst>
                <a:tab pos="52914" algn="l"/>
              </a:tabLst>
            </a:pPr>
            <a:r>
              <a:rPr lang="pt-PT" sz="1200" spc="-2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pt-PT" sz="1200" dirty="0">
                <a:solidFill>
                  <a:prstClr val="black"/>
                </a:solidFill>
                <a:latin typeface="Calibri"/>
                <a:cs typeface="Calibri"/>
              </a:rPr>
              <a:t>- </a:t>
            </a:r>
            <a:r>
              <a:rPr sz="1200" dirty="0" err="1">
                <a:solidFill>
                  <a:prstClr val="black"/>
                </a:solidFill>
                <a:latin typeface="Calibri"/>
                <a:cs typeface="Calibri"/>
              </a:rPr>
              <a:t>Setor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de Atividade: Agricultura (orgânica)</a:t>
            </a:r>
          </a:p>
          <a:p>
            <a:pPr marL="120650" marR="21990" defTabSz="329853">
              <a:spcAft>
                <a:spcPts val="600"/>
              </a:spcAft>
              <a:tabLst>
                <a:tab pos="52914" algn="l"/>
              </a:tabLst>
            </a:pPr>
            <a:r>
              <a:rPr lang="pt-PT" sz="12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pt-PT" sz="1200" dirty="0">
                <a:solidFill>
                  <a:prstClr val="black"/>
                </a:solidFill>
                <a:latin typeface="Calibri"/>
                <a:cs typeface="Calibri"/>
              </a:rPr>
              <a:t>- </a:t>
            </a:r>
            <a:r>
              <a:rPr sz="1200" dirty="0" err="1">
                <a:solidFill>
                  <a:prstClr val="black"/>
                </a:solidFill>
                <a:latin typeface="Calibri"/>
                <a:cs typeface="Calibri"/>
              </a:rPr>
              <a:t>Tipo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de financiamento: Capital de Risco</a:t>
            </a:r>
          </a:p>
          <a:p>
            <a:pPr marL="120650" marR="21990" defTabSz="329853">
              <a:spcAft>
                <a:spcPts val="600"/>
              </a:spcAft>
              <a:tabLst>
                <a:tab pos="52914" algn="l"/>
              </a:tabLst>
            </a:pPr>
            <a:r>
              <a:rPr lang="pt-PT" sz="12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pt-PT" sz="1200" dirty="0">
                <a:solidFill>
                  <a:prstClr val="black"/>
                </a:solidFill>
                <a:latin typeface="Calibri"/>
                <a:cs typeface="Calibri"/>
              </a:rPr>
              <a:t>- </a:t>
            </a:r>
            <a:r>
              <a:rPr sz="1200" dirty="0" err="1">
                <a:solidFill>
                  <a:prstClr val="black"/>
                </a:solidFill>
                <a:latin typeface="Calibri"/>
                <a:cs typeface="Calibri"/>
              </a:rPr>
              <a:t>Tecnologia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de ponta de Nitrogénio</a:t>
            </a:r>
          </a:p>
        </p:txBody>
      </p:sp>
      <p:sp>
        <p:nvSpPr>
          <p:cNvPr id="29" name="object 7"/>
          <p:cNvSpPr txBox="1"/>
          <p:nvPr/>
        </p:nvSpPr>
        <p:spPr>
          <a:xfrm>
            <a:off x="378372" y="5404549"/>
            <a:ext cx="6120000" cy="1557279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vert="horz" wrap="square" lIns="0" tIns="2978" rIns="0" bIns="0" rtlCol="0">
            <a:spAutoFit/>
          </a:bodyPr>
          <a:lstStyle/>
          <a:p>
            <a:pPr marL="180000" algn="just" defTabSz="329853">
              <a:spcBef>
                <a:spcPts val="600"/>
              </a:spcBef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Missão: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80000" marR="21990" algn="just" defTabSz="329853">
              <a:spcAft>
                <a:spcPts val="600"/>
              </a:spcAft>
            </a:pP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A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N2-Applied desenvolveu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um reator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 plasma projetado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para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produzir fertilizantes de 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nitrogénio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que permitem aos agricultores aproveitar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o ciclo </a:t>
            </a:r>
            <a:r>
              <a:rPr sz="1200" spc="-3" dirty="0">
                <a:solidFill>
                  <a:prstClr val="black"/>
                </a:solidFill>
                <a:latin typeface="Calibri"/>
                <a:cs typeface="Calibri"/>
              </a:rPr>
              <a:t>do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nitrogénio na produção agrícola. 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O reator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 plasma da empresa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retira o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nitrogénio das fezes dos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animais o </a:t>
            </a:r>
            <a:r>
              <a:rPr sz="1200" spc="-3" dirty="0">
                <a:solidFill>
                  <a:prstClr val="black"/>
                </a:solidFill>
                <a:latin typeface="Calibri"/>
                <a:cs typeface="Calibri"/>
              </a:rPr>
              <a:t>que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permite aos 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agricultores</a:t>
            </a:r>
            <a:r>
              <a:rPr sz="1200" spc="7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produzir</a:t>
            </a:r>
            <a:r>
              <a:rPr sz="1200" spc="11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os</a:t>
            </a:r>
            <a:r>
              <a:rPr sz="1200" spc="7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seus</a:t>
            </a:r>
            <a:r>
              <a:rPr sz="1200" spc="12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próprios</a:t>
            </a:r>
            <a:r>
              <a:rPr sz="1200" spc="12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fertilizantes</a:t>
            </a:r>
            <a:r>
              <a:rPr sz="1200" spc="6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3" dirty="0">
                <a:solidFill>
                  <a:prstClr val="black"/>
                </a:solidFill>
                <a:latin typeface="Calibri"/>
                <a:cs typeface="Calibri"/>
              </a:rPr>
              <a:t>com</a:t>
            </a:r>
            <a:r>
              <a:rPr sz="1200" spc="9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menos</a:t>
            </a:r>
            <a:r>
              <a:rPr sz="1200" spc="7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emissões</a:t>
            </a:r>
            <a:r>
              <a:rPr sz="1200" spc="9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</a:t>
            </a:r>
            <a:r>
              <a:rPr sz="1200" spc="9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gases</a:t>
            </a:r>
            <a:r>
              <a:rPr sz="1200" spc="11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</a:t>
            </a:r>
            <a:r>
              <a:rPr sz="1200" spc="9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 err="1">
                <a:solidFill>
                  <a:prstClr val="black"/>
                </a:solidFill>
                <a:latin typeface="Calibri"/>
                <a:cs typeface="Calibri"/>
              </a:rPr>
              <a:t>efeitos</a:t>
            </a:r>
            <a:r>
              <a:rPr sz="1200" spc="7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3" dirty="0" smtClean="0">
                <a:solidFill>
                  <a:prstClr val="black"/>
                </a:solidFill>
                <a:latin typeface="Calibri"/>
                <a:cs typeface="Calibri"/>
              </a:rPr>
              <a:t>de</a:t>
            </a:r>
            <a:r>
              <a:rPr lang="pt-PT" sz="1200" spc="-3" dirty="0" smtClean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 err="1" smtClean="0">
                <a:solidFill>
                  <a:prstClr val="black"/>
                </a:solidFill>
                <a:latin typeface="Calibri"/>
                <a:cs typeface="Calibri"/>
              </a:rPr>
              <a:t>estufa</a:t>
            </a:r>
            <a:r>
              <a:rPr sz="1200" dirty="0" smtClean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(GEE), </a:t>
            </a:r>
            <a:r>
              <a:rPr sz="1200" spc="-3" dirty="0">
                <a:solidFill>
                  <a:prstClr val="black"/>
                </a:solidFill>
                <a:latin typeface="Calibri"/>
                <a:cs typeface="Calibri"/>
              </a:rPr>
              <a:t>com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maior eficiência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 recursos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e menores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custos. Este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tipo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fertilizante  complementará  os 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fertilizantes  industriais  tradicionais  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baseados 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em   </a:t>
            </a:r>
            <a:r>
              <a:rPr sz="1200" spc="-2" dirty="0" err="1">
                <a:solidFill>
                  <a:prstClr val="black"/>
                </a:solidFill>
                <a:latin typeface="Calibri"/>
                <a:cs typeface="Calibri"/>
              </a:rPr>
              <a:t>combustíveis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65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3" dirty="0" err="1" smtClean="0">
                <a:solidFill>
                  <a:prstClr val="black"/>
                </a:solidFill>
                <a:latin typeface="Calibri"/>
                <a:cs typeface="Calibri"/>
              </a:rPr>
              <a:t>fósseis</a:t>
            </a:r>
            <a:r>
              <a:rPr sz="1200" spc="-3" dirty="0" smtClean="0">
                <a:solidFill>
                  <a:prstClr val="black"/>
                </a:solidFill>
                <a:latin typeface="Calibri"/>
                <a:cs typeface="Calibri"/>
              </a:rPr>
              <a:t>,</a:t>
            </a:r>
            <a:r>
              <a:rPr lang="pt-PT" sz="1200" spc="-3" dirty="0" smtClean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 err="1" smtClean="0">
                <a:solidFill>
                  <a:prstClr val="black"/>
                </a:solidFill>
                <a:latin typeface="Calibri"/>
                <a:cs typeface="Calibri"/>
              </a:rPr>
              <a:t>alterando</a:t>
            </a:r>
            <a:r>
              <a:rPr sz="1200" dirty="0" smtClean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assim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a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cadeia </a:t>
            </a:r>
            <a:r>
              <a:rPr sz="1200" spc="-3" dirty="0">
                <a:solidFill>
                  <a:prstClr val="black"/>
                </a:solidFill>
                <a:latin typeface="Calibri"/>
                <a:cs typeface="Calibri"/>
              </a:rPr>
              <a:t>de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valor linear convencional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para um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modo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mais</a:t>
            </a:r>
            <a:r>
              <a:rPr sz="1200" spc="15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circular.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30" name="object 8"/>
          <p:cNvSpPr txBox="1"/>
          <p:nvPr/>
        </p:nvSpPr>
        <p:spPr>
          <a:xfrm>
            <a:off x="378372" y="7074092"/>
            <a:ext cx="6120000" cy="1156938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vert="horz" wrap="square" lIns="0" tIns="2749" rIns="0" bIns="0" rtlCol="0">
            <a:spAutoFit/>
          </a:bodyPr>
          <a:lstStyle/>
          <a:p>
            <a:pPr marL="173038" defTabSz="329853">
              <a:spcBef>
                <a:spcPts val="600"/>
              </a:spcBef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Áreas técnicas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: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344488" indent="-171450" defTabSz="32985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spc="-2" dirty="0" err="1" smtClean="0">
                <a:solidFill>
                  <a:prstClr val="black"/>
                </a:solidFill>
                <a:latin typeface="Calibri"/>
                <a:cs typeface="Calibri"/>
              </a:rPr>
              <a:t>Rentabilidade</a:t>
            </a:r>
            <a:r>
              <a:rPr sz="1200" spc="-2" dirty="0" smtClean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e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Sustentabilidade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344488" indent="-171450" defTabSz="32985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spc="-2" dirty="0" err="1" smtClean="0">
                <a:solidFill>
                  <a:prstClr val="black"/>
                </a:solidFill>
                <a:latin typeface="Calibri"/>
                <a:cs typeface="Calibri"/>
              </a:rPr>
              <a:t>Economia</a:t>
            </a:r>
            <a:r>
              <a:rPr sz="1200" spc="-2" dirty="0" smtClean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circular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(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reciclagem, redução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e</a:t>
            </a:r>
            <a:r>
              <a:rPr sz="1200" spc="-9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recondicionamento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)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344488" marR="109951" indent="-171450" defTabSz="32985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dirty="0" err="1" smtClean="0">
                <a:solidFill>
                  <a:prstClr val="black"/>
                </a:solidFill>
                <a:latin typeface="Calibri"/>
                <a:cs typeface="Calibri"/>
              </a:rPr>
              <a:t>Resiliência</a:t>
            </a:r>
            <a:r>
              <a:rPr sz="1200" dirty="0" smtClean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às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alterações climáticas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e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economia </a:t>
            </a:r>
            <a:r>
              <a:rPr sz="1200" spc="-3" dirty="0">
                <a:solidFill>
                  <a:prstClr val="black"/>
                </a:solidFill>
                <a:latin typeface="Calibri"/>
                <a:cs typeface="Calibri"/>
              </a:rPr>
              <a:t>de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baixo carbono (redução das emissões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3" dirty="0">
                <a:solidFill>
                  <a:prstClr val="black"/>
                </a:solidFill>
                <a:latin typeface="Calibri"/>
                <a:cs typeface="Calibri"/>
              </a:rPr>
              <a:t>de </a:t>
            </a:r>
            <a:r>
              <a:rPr lang="pt-PT" sz="1200" spc="-3" dirty="0" smtClean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 smtClean="0">
                <a:solidFill>
                  <a:prstClr val="black"/>
                </a:solidFill>
                <a:latin typeface="Calibri"/>
                <a:cs typeface="Calibri"/>
              </a:rPr>
              <a:t>GEE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,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eficiência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na produção agrícola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e energias</a:t>
            </a:r>
            <a:r>
              <a:rPr sz="1200" spc="-7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 err="1">
                <a:solidFill>
                  <a:prstClr val="black"/>
                </a:solidFill>
                <a:latin typeface="Calibri"/>
                <a:cs typeface="Calibri"/>
              </a:rPr>
              <a:t>renováveis</a:t>
            </a:r>
            <a:r>
              <a:rPr sz="1200" spc="-2" dirty="0" smtClean="0">
                <a:solidFill>
                  <a:prstClr val="black"/>
                </a:solidFill>
                <a:latin typeface="Calibri"/>
                <a:cs typeface="Calibri"/>
              </a:rPr>
              <a:t>)</a:t>
            </a:r>
            <a:r>
              <a:rPr lang="pt-PT" sz="1200" spc="-2" dirty="0" smtClean="0">
                <a:solidFill>
                  <a:prstClr val="black"/>
                </a:solidFill>
                <a:latin typeface="Calibri"/>
                <a:cs typeface="Calibri"/>
              </a:rPr>
              <a:t>.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grpSp>
        <p:nvGrpSpPr>
          <p:cNvPr id="38" name="Grupo 37"/>
          <p:cNvGrpSpPr/>
          <p:nvPr/>
        </p:nvGrpSpPr>
        <p:grpSpPr>
          <a:xfrm>
            <a:off x="0" y="0"/>
            <a:ext cx="6858000" cy="9906000"/>
            <a:chOff x="0" y="0"/>
            <a:chExt cx="6858000" cy="9906000"/>
          </a:xfrm>
        </p:grpSpPr>
        <p:grpSp>
          <p:nvGrpSpPr>
            <p:cNvPr id="39" name="Grupo 38"/>
            <p:cNvGrpSpPr/>
            <p:nvPr/>
          </p:nvGrpSpPr>
          <p:grpSpPr>
            <a:xfrm>
              <a:off x="523230" y="344037"/>
              <a:ext cx="5806976" cy="425946"/>
              <a:chOff x="1089819" y="530155"/>
              <a:chExt cx="10323512" cy="757237"/>
            </a:xfrm>
          </p:grpSpPr>
          <p:pic>
            <p:nvPicPr>
              <p:cNvPr id="47" name="Picture 567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86375" y="677864"/>
                <a:ext cx="1619250" cy="5810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8" name="Picture 569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41731" y="530155"/>
                <a:ext cx="1371600" cy="7572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9" name="object 7"/>
              <p:cNvSpPr/>
              <p:nvPr/>
            </p:nvSpPr>
            <p:spPr>
              <a:xfrm>
                <a:off x="1089819" y="530155"/>
                <a:ext cx="1060450" cy="743585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lang="pt-PT" sz="1013"/>
              </a:p>
            </p:txBody>
          </p:sp>
        </p:grpSp>
        <p:sp>
          <p:nvSpPr>
            <p:cNvPr id="40" name="Retângulo 39"/>
            <p:cNvSpPr/>
            <p:nvPr/>
          </p:nvSpPr>
          <p:spPr>
            <a:xfrm>
              <a:off x="214829" y="9426573"/>
              <a:ext cx="1325249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tabLst>
                  <a:tab pos="1518761" algn="ctr"/>
                  <a:tab pos="3037523" algn="r"/>
                </a:tabLst>
              </a:pP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Programa </a:t>
              </a:r>
              <a:r>
                <a:rPr lang="pt-PT" sz="675" b="1" dirty="0">
                  <a:solidFill>
                    <a:srgbClr val="20D17F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Ambiente </a:t>
              </a: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em </a:t>
              </a: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Ação</a:t>
              </a:r>
              <a:endParaRPr lang="pt-PT" sz="675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Rectangle 8"/>
            <p:cNvSpPr>
              <a:spLocks noChangeArrowheads="1"/>
            </p:cNvSpPr>
            <p:nvPr/>
          </p:nvSpPr>
          <p:spPr bwMode="auto">
            <a:xfrm>
              <a:off x="6104332" y="9626382"/>
              <a:ext cx="560798" cy="121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51435" tIns="25718" rIns="51435" bIns="25718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514350">
                <a:tabLst>
                  <a:tab pos="1518940" algn="ctr"/>
                  <a:tab pos="3037880" algn="r"/>
                </a:tabLst>
              </a:pPr>
              <a:r>
                <a:rPr lang="pt-PT" altLang="pt-PT" sz="450" b="1" dirty="0">
                  <a:ea typeface="Calibri" panose="020F0502020204030204" pitchFamily="34" charset="0"/>
                  <a:cs typeface="Arial" panose="020B0604020202020204" pitchFamily="34" charset="0"/>
                </a:rPr>
                <a:t>Número </a:t>
              </a:r>
              <a:r>
                <a:rPr lang="pt-PT" altLang="pt-PT" sz="450" b="1" dirty="0">
                  <a:solidFill>
                    <a:srgbClr val="00B05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TRÊS</a:t>
              </a:r>
              <a:endParaRPr lang="pt-PT" altLang="pt-PT" sz="563" dirty="0">
                <a:cs typeface="Arial" panose="020B0604020202020204" pitchFamily="34" charset="0"/>
              </a:endParaRPr>
            </a:p>
          </p:txBody>
        </p:sp>
        <p:grpSp>
          <p:nvGrpSpPr>
            <p:cNvPr id="42" name="Grupo 41"/>
            <p:cNvGrpSpPr/>
            <p:nvPr/>
          </p:nvGrpSpPr>
          <p:grpSpPr>
            <a:xfrm>
              <a:off x="0" y="0"/>
              <a:ext cx="6858000" cy="9906000"/>
              <a:chOff x="69378" y="9585"/>
              <a:chExt cx="7531606" cy="10670520"/>
            </a:xfrm>
          </p:grpSpPr>
          <p:sp>
            <p:nvSpPr>
              <p:cNvPr id="43" name="Retângulo 42"/>
              <p:cNvSpPr/>
              <p:nvPr/>
            </p:nvSpPr>
            <p:spPr>
              <a:xfrm>
                <a:off x="69378" y="9587"/>
                <a:ext cx="7526595" cy="244337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44" name="Retângulo 43"/>
              <p:cNvSpPr/>
              <p:nvPr/>
            </p:nvSpPr>
            <p:spPr>
              <a:xfrm rot="16200000">
                <a:off x="2173220" y="5252339"/>
                <a:ext cx="10670518" cy="185009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45" name="Retângulo 44"/>
              <p:cNvSpPr/>
              <p:nvPr/>
            </p:nvSpPr>
            <p:spPr>
              <a:xfrm>
                <a:off x="69378" y="10499835"/>
                <a:ext cx="7531606" cy="180269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46" name="Retângulo 45"/>
              <p:cNvSpPr/>
              <p:nvPr/>
            </p:nvSpPr>
            <p:spPr>
              <a:xfrm rot="16200000">
                <a:off x="-5069157" y="5305641"/>
                <a:ext cx="10513000" cy="235927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</p:grpSp>
      </p:grpSp>
      <p:sp>
        <p:nvSpPr>
          <p:cNvPr id="2" name="Retângulo 1"/>
          <p:cNvSpPr/>
          <p:nvPr/>
        </p:nvSpPr>
        <p:spPr>
          <a:xfrm>
            <a:off x="523230" y="1207750"/>
            <a:ext cx="138339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indent="-2520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sz="1600" b="1" dirty="0"/>
              <a:t>N2 </a:t>
            </a:r>
            <a:r>
              <a:rPr lang="pt-PT" sz="1600" b="1" dirty="0" err="1"/>
              <a:t>Applied</a:t>
            </a:r>
            <a:endParaRPr lang="pt-PT" sz="1600" b="1" dirty="0"/>
          </a:p>
        </p:txBody>
      </p:sp>
    </p:spTree>
    <p:extLst>
      <p:ext uri="{BB962C8B-B14F-4D97-AF65-F5344CB8AC3E}">
        <p14:creationId xmlns:p14="http://schemas.microsoft.com/office/powerpoint/2010/main" val="3170713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5"/>
          <p:cNvSpPr txBox="1"/>
          <p:nvPr/>
        </p:nvSpPr>
        <p:spPr>
          <a:xfrm>
            <a:off x="390227" y="1677881"/>
            <a:ext cx="6120000" cy="1941768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vert="horz" wrap="square" lIns="0" tIns="2749" rIns="0" bIns="0" rtlCol="0">
            <a:spAutoFit/>
          </a:bodyPr>
          <a:lstStyle/>
          <a:p>
            <a:pPr marL="144000" defTabSz="329853">
              <a:spcBef>
                <a:spcPts val="600"/>
              </a:spcBef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Nome </a:t>
            </a:r>
            <a:r>
              <a:rPr sz="1200" b="1" dirty="0">
                <a:solidFill>
                  <a:prstClr val="black"/>
                </a:solidFill>
                <a:latin typeface="Calibri"/>
                <a:cs typeface="Calibri"/>
              </a:rPr>
              <a:t>do 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Parceiro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:</a:t>
            </a:r>
            <a:r>
              <a:rPr sz="1200" b="1" spc="-11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Metabolic</a:t>
            </a:r>
          </a:p>
          <a:p>
            <a:pPr marL="144000" defTabSz="329853"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Abreviatura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:</a:t>
            </a:r>
            <a:r>
              <a:rPr sz="1200" b="1" spc="-3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M</a:t>
            </a:r>
          </a:p>
          <a:p>
            <a:pPr marL="144000" defTabSz="329853"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Endereço: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Meteorenweg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, 280 Amsterdam,</a:t>
            </a:r>
            <a:r>
              <a:rPr sz="1200" spc="-3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1035RN</a:t>
            </a:r>
          </a:p>
          <a:p>
            <a:pPr marL="144000" defTabSz="329853">
              <a:spcAft>
                <a:spcPts val="600"/>
              </a:spcAft>
            </a:pPr>
            <a:r>
              <a:rPr sz="1200" b="1" dirty="0">
                <a:solidFill>
                  <a:prstClr val="black"/>
                </a:solidFill>
                <a:latin typeface="Calibri"/>
                <a:cs typeface="Calibri"/>
              </a:rPr>
              <a:t>Estatuto 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legal: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Empresa</a:t>
            </a:r>
            <a:r>
              <a:rPr sz="1200" spc="-6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privada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44000" marR="948097" defTabSz="329853"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Representante </a:t>
            </a:r>
            <a:r>
              <a:rPr sz="1200" b="1" dirty="0">
                <a:solidFill>
                  <a:prstClr val="black"/>
                </a:solidFill>
                <a:latin typeface="Calibri"/>
                <a:cs typeface="Calibri"/>
              </a:rPr>
              <a:t>Legal: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Eva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Gladek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(Founder&amp;CEO)  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Email </a:t>
            </a:r>
            <a:r>
              <a:rPr sz="1200" b="1" dirty="0">
                <a:solidFill>
                  <a:prstClr val="black"/>
                </a:solidFill>
                <a:latin typeface="Calibri"/>
                <a:cs typeface="Calibri"/>
              </a:rPr>
              <a:t>de 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contacto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: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Kate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Black, </a:t>
            </a:r>
            <a:r>
              <a:rPr sz="1200" u="sng" spc="-2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info@metabolic.nl </a:t>
            </a:r>
            <a:r>
              <a:rPr sz="1200" spc="-2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endParaRPr lang="pt-PT" sz="1200" spc="-2" dirty="0" smtClean="0">
              <a:solidFill>
                <a:srgbClr val="0000FF"/>
              </a:solidFill>
              <a:latin typeface="Calibri"/>
              <a:cs typeface="Calibri"/>
            </a:endParaRPr>
          </a:p>
          <a:p>
            <a:pPr marL="144000" marR="948097" defTabSz="329853">
              <a:spcAft>
                <a:spcPts val="600"/>
              </a:spcAft>
            </a:pPr>
            <a:r>
              <a:rPr sz="1200" b="1" spc="-2" dirty="0" err="1" smtClean="0">
                <a:solidFill>
                  <a:prstClr val="black"/>
                </a:solidFill>
                <a:latin typeface="Calibri"/>
                <a:cs typeface="Calibri"/>
              </a:rPr>
              <a:t>Departmento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:</a:t>
            </a:r>
            <a:r>
              <a:rPr sz="1200" b="1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Comunicação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44000" defTabSz="329853">
              <a:spcAft>
                <a:spcPts val="600"/>
              </a:spcAft>
            </a:pPr>
            <a:r>
              <a:rPr sz="1200" b="1" dirty="0">
                <a:solidFill>
                  <a:prstClr val="black"/>
                </a:solidFill>
                <a:latin typeface="Calibri"/>
                <a:cs typeface="Calibri"/>
              </a:rPr>
              <a:t>Website:</a:t>
            </a:r>
            <a:r>
              <a:rPr sz="1200" b="1" spc="-3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u="sng" spc="-2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https://www.metabolic.nl/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34" name="object 6"/>
          <p:cNvSpPr txBox="1"/>
          <p:nvPr/>
        </p:nvSpPr>
        <p:spPr>
          <a:xfrm>
            <a:off x="390227" y="3731913"/>
            <a:ext cx="6120000" cy="2311331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vert="horz" wrap="square" lIns="0" tIns="2978" rIns="0" bIns="0" rtlCol="0">
            <a:spAutoFit/>
          </a:bodyPr>
          <a:lstStyle/>
          <a:p>
            <a:pPr marL="144000" defTabSz="329853">
              <a:spcBef>
                <a:spcPts val="600"/>
              </a:spcBef>
              <a:spcAft>
                <a:spcPts val="600"/>
              </a:spcAft>
            </a:pPr>
            <a:r>
              <a:rPr sz="1200" b="1" spc="-2" dirty="0" smtClean="0">
                <a:solidFill>
                  <a:prstClr val="black"/>
                </a:solidFill>
                <a:latin typeface="Calibri"/>
                <a:cs typeface="Calibri"/>
              </a:rPr>
              <a:t>Dados</a:t>
            </a:r>
            <a:r>
              <a:rPr lang="pt-PT" sz="1200" b="1" spc="-2" dirty="0" smtClean="0">
                <a:solidFill>
                  <a:prstClr val="black"/>
                </a:solidFill>
                <a:latin typeface="Calibri"/>
                <a:cs typeface="Calibri"/>
              </a:rPr>
              <a:t> Estatísticos</a:t>
            </a:r>
            <a:r>
              <a:rPr sz="1200" b="1" spc="-2" dirty="0" smtClean="0">
                <a:solidFill>
                  <a:prstClr val="black"/>
                </a:solidFill>
                <a:latin typeface="Calibri"/>
                <a:cs typeface="Calibri"/>
              </a:rPr>
              <a:t>: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44000" defTabSz="329853">
              <a:spcAft>
                <a:spcPts val="600"/>
              </a:spcAft>
            </a:pPr>
            <a:r>
              <a:rPr lang="pt-PT" sz="1200" spc="-2" dirty="0" smtClean="0">
                <a:solidFill>
                  <a:prstClr val="black"/>
                </a:solidFill>
                <a:latin typeface="Calibri"/>
                <a:cs typeface="Calibri"/>
              </a:rPr>
              <a:t>- </a:t>
            </a:r>
            <a:r>
              <a:rPr sz="1200" spc="-2" dirty="0" err="1" smtClean="0">
                <a:solidFill>
                  <a:prstClr val="black"/>
                </a:solidFill>
                <a:latin typeface="Calibri"/>
                <a:cs typeface="Calibri"/>
              </a:rPr>
              <a:t>Fundada</a:t>
            </a:r>
            <a:r>
              <a:rPr sz="1200" spc="-2" dirty="0" smtClean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em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 2012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44000" defTabSz="329853">
              <a:spcAft>
                <a:spcPts val="600"/>
              </a:spcAft>
            </a:pPr>
            <a:r>
              <a:rPr lang="pt-PT" sz="1200" spc="-2" dirty="0" smtClean="0">
                <a:solidFill>
                  <a:prstClr val="black"/>
                </a:solidFill>
                <a:latin typeface="Calibri"/>
                <a:cs typeface="Calibri"/>
              </a:rPr>
              <a:t>- </a:t>
            </a:r>
            <a:r>
              <a:rPr sz="1200" spc="-2" dirty="0" smtClean="0">
                <a:solidFill>
                  <a:prstClr val="black"/>
                </a:solidFill>
                <a:latin typeface="Calibri"/>
                <a:cs typeface="Calibri"/>
              </a:rPr>
              <a:t>N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.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 empregados: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11 a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50</a:t>
            </a:r>
            <a:r>
              <a:rPr sz="1200" spc="-7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funcionários</a:t>
            </a:r>
          </a:p>
          <a:p>
            <a:pPr marL="144000" defTabSz="329853">
              <a:spcAft>
                <a:spcPts val="600"/>
              </a:spcAft>
            </a:pPr>
            <a:r>
              <a:rPr lang="pt-PT" sz="1200" spc="-2" dirty="0" smtClean="0">
                <a:solidFill>
                  <a:prstClr val="black"/>
                </a:solidFill>
                <a:latin typeface="Calibri"/>
                <a:cs typeface="Calibri"/>
              </a:rPr>
              <a:t>- </a:t>
            </a:r>
            <a:r>
              <a:rPr sz="1200" spc="-2" dirty="0" err="1" smtClean="0">
                <a:solidFill>
                  <a:prstClr val="black"/>
                </a:solidFill>
                <a:latin typeface="Calibri"/>
                <a:cs typeface="Calibri"/>
              </a:rPr>
              <a:t>Setor</a:t>
            </a:r>
            <a:r>
              <a:rPr sz="1200" spc="-2" dirty="0" smtClean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Atividade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: </a:t>
            </a:r>
            <a:endParaRPr lang="pt-PT" sz="1200" spc="-2" dirty="0" smtClean="0">
              <a:solidFill>
                <a:prstClr val="black"/>
              </a:solidFill>
              <a:latin typeface="Calibri"/>
              <a:cs typeface="Calibri"/>
            </a:endParaRPr>
          </a:p>
          <a:p>
            <a:pPr marL="450850" indent="-184150" defTabSz="32985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spc="-2" dirty="0" err="1" smtClean="0">
                <a:solidFill>
                  <a:prstClr val="black"/>
                </a:solidFill>
                <a:latin typeface="Calibri"/>
                <a:cs typeface="Calibri"/>
              </a:rPr>
              <a:t>Consultoria</a:t>
            </a:r>
            <a:r>
              <a:rPr sz="1200" spc="-2" dirty="0" smtClean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(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Empresas,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ONG,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Estado,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Cidade e</a:t>
            </a:r>
            <a:r>
              <a:rPr sz="1200" spc="9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Regiões)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450850" marR="21990" indent="-184150" defTabSz="32985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spc="-2" dirty="0" smtClean="0">
                <a:solidFill>
                  <a:prstClr val="black"/>
                </a:solidFill>
                <a:latin typeface="Calibri"/>
                <a:cs typeface="Calibri"/>
              </a:rPr>
              <a:t>Think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Tank (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trabalhar em parceria </a:t>
            </a:r>
            <a:r>
              <a:rPr sz="1200" spc="-3" dirty="0">
                <a:solidFill>
                  <a:prstClr val="black"/>
                </a:solidFill>
                <a:latin typeface="Calibri"/>
                <a:cs typeface="Calibri"/>
              </a:rPr>
              <a:t>com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instituições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académicas e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fazer  investigação com base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em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experiências </a:t>
            </a:r>
            <a:r>
              <a:rPr sz="1200" spc="-3" dirty="0">
                <a:solidFill>
                  <a:prstClr val="black"/>
                </a:solidFill>
                <a:latin typeface="Calibri"/>
                <a:cs typeface="Calibri"/>
              </a:rPr>
              <a:t>com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o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mundo real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em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matérias 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como a</a:t>
            </a:r>
            <a:r>
              <a:rPr sz="1200" spc="-6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sustentabilidade)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450850" marR="22677" indent="-184150" defTabSz="32985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sz="1200" spc="-2" dirty="0" err="1" smtClean="0">
                <a:solidFill>
                  <a:prstClr val="black"/>
                </a:solidFill>
                <a:latin typeface="Calibri"/>
                <a:cs typeface="Calibri"/>
              </a:rPr>
              <a:t>Empresas</a:t>
            </a:r>
            <a:r>
              <a:rPr sz="1200" spc="-11" dirty="0" smtClean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</a:t>
            </a:r>
            <a:r>
              <a:rPr sz="1200" spc="-9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Capital</a:t>
            </a:r>
            <a:r>
              <a:rPr sz="1200" spc="-18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</a:t>
            </a:r>
            <a:r>
              <a:rPr sz="1200" spc="-9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Risco</a:t>
            </a:r>
            <a:r>
              <a:rPr sz="1200" spc="-12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(a</a:t>
            </a:r>
            <a:r>
              <a:rPr sz="1200" spc="-11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Metabolic</a:t>
            </a:r>
            <a:r>
              <a:rPr sz="1200" spc="-15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ajuda</a:t>
            </a:r>
            <a:r>
              <a:rPr sz="1200" spc="-11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na</a:t>
            </a:r>
            <a:r>
              <a:rPr sz="1200" spc="-11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criação</a:t>
            </a:r>
            <a:r>
              <a:rPr sz="1200" spc="-9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3" dirty="0">
                <a:solidFill>
                  <a:prstClr val="black"/>
                </a:solidFill>
                <a:latin typeface="Calibri"/>
                <a:cs typeface="Calibri"/>
              </a:rPr>
              <a:t>de</a:t>
            </a:r>
            <a:r>
              <a:rPr sz="1200" spc="-9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empresas</a:t>
            </a:r>
            <a:r>
              <a:rPr sz="1200" spc="-15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3" dirty="0">
                <a:solidFill>
                  <a:prstClr val="black"/>
                </a:solidFill>
                <a:latin typeface="Calibri"/>
                <a:cs typeface="Calibri"/>
              </a:rPr>
              <a:t>de 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capital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risco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fazendo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a ponte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entre os empreendedores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e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investidores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e 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dando </a:t>
            </a:r>
            <a:r>
              <a:rPr sz="1200" spc="-2" dirty="0" err="1">
                <a:solidFill>
                  <a:prstClr val="black"/>
                </a:solidFill>
                <a:latin typeface="Calibri"/>
                <a:cs typeface="Calibri"/>
              </a:rPr>
              <a:t>aconselhamento</a:t>
            </a:r>
            <a:r>
              <a:rPr sz="1200" spc="6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 err="1" smtClean="0">
                <a:solidFill>
                  <a:prstClr val="black"/>
                </a:solidFill>
                <a:latin typeface="Calibri"/>
                <a:cs typeface="Calibri"/>
              </a:rPr>
              <a:t>técnico-financeiro</a:t>
            </a:r>
            <a:r>
              <a:rPr lang="pt-PT" sz="1200" spc="-2" dirty="0">
                <a:solidFill>
                  <a:prstClr val="black"/>
                </a:solidFill>
                <a:latin typeface="Calibri"/>
                <a:cs typeface="Calibri"/>
              </a:rPr>
              <a:t>.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35" name="object 7"/>
          <p:cNvSpPr txBox="1"/>
          <p:nvPr/>
        </p:nvSpPr>
        <p:spPr>
          <a:xfrm>
            <a:off x="390227" y="6228060"/>
            <a:ext cx="6120000" cy="1557279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vert="horz" wrap="square" lIns="0" tIns="2978" rIns="0" bIns="0" rtlCol="0">
            <a:spAutoFit/>
          </a:bodyPr>
          <a:lstStyle/>
          <a:p>
            <a:pPr marL="144000" algn="just" defTabSz="329853">
              <a:spcBef>
                <a:spcPts val="600"/>
              </a:spcBef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Missão</a:t>
            </a:r>
            <a:r>
              <a:rPr sz="1200" b="1" spc="-2" dirty="0">
                <a:solidFill>
                  <a:prstClr val="black"/>
                </a:solidFill>
                <a:latin typeface="Calibri"/>
                <a:cs typeface="Calibri"/>
              </a:rPr>
              <a:t>: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44000" marR="21761" algn="just" defTabSz="329853">
              <a:spcAft>
                <a:spcPts val="600"/>
              </a:spcAft>
            </a:pP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Apoiar a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transição da economia global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para </a:t>
            </a:r>
            <a:r>
              <a:rPr sz="1200" spc="-3" dirty="0">
                <a:solidFill>
                  <a:prstClr val="black"/>
                </a:solidFill>
                <a:latin typeface="Calibri"/>
                <a:cs typeface="Calibri"/>
              </a:rPr>
              <a:t>um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mundo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mais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sustentável.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A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Metabolic pretende 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criar</a:t>
            </a:r>
            <a:r>
              <a:rPr sz="1200" spc="-12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uma</a:t>
            </a:r>
            <a:r>
              <a:rPr sz="1200" spc="-11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abordagem</a:t>
            </a:r>
            <a:r>
              <a:rPr sz="1200" spc="-7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sistémica</a:t>
            </a:r>
            <a:r>
              <a:rPr sz="1200" spc="-11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que</a:t>
            </a:r>
            <a:r>
              <a:rPr sz="1200" spc="-9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permita</a:t>
            </a:r>
            <a:r>
              <a:rPr sz="1200" spc="-9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o</a:t>
            </a:r>
            <a:r>
              <a:rPr sz="1200" spc="-12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bem-estar</a:t>
            </a:r>
            <a:r>
              <a:rPr sz="1200" spc="-9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</a:t>
            </a:r>
            <a:r>
              <a:rPr sz="1200" spc="-9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todas</a:t>
            </a:r>
            <a:r>
              <a:rPr sz="1200" spc="-11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as</a:t>
            </a:r>
            <a:r>
              <a:rPr sz="1200" spc="-9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pessoas</a:t>
            </a:r>
            <a:r>
              <a:rPr sz="1200" spc="-11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e</a:t>
            </a:r>
            <a:r>
              <a:rPr sz="1200" spc="-9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3" dirty="0">
                <a:solidFill>
                  <a:prstClr val="black"/>
                </a:solidFill>
                <a:latin typeface="Calibri"/>
                <a:cs typeface="Calibri"/>
              </a:rPr>
              <a:t>que</a:t>
            </a:r>
            <a:r>
              <a:rPr sz="1200" spc="-7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as</a:t>
            </a:r>
            <a:r>
              <a:rPr sz="1200" spc="-11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empresas  e outras empresas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prosperem sem transgredir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os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limites naturais da terra.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A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Metabolic  aconselha governos, empresas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e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ONGs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a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como adaptar-se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a um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contexto global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em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rápida 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mudança,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criando soluções disruptivas </a:t>
            </a:r>
            <a:r>
              <a:rPr sz="1200" spc="-3" dirty="0">
                <a:solidFill>
                  <a:prstClr val="black"/>
                </a:solidFill>
                <a:latin typeface="Calibri"/>
                <a:cs typeface="Calibri"/>
              </a:rPr>
              <a:t>que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possam mudar drasticamente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o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funcionamento da  economia (alavancando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os pontos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fortes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e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criando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o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maior impacto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possível). A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empresa tem 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áreas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 atividade: consultoria, think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tank, empresas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 </a:t>
            </a:r>
            <a:r>
              <a:rPr sz="1200" dirty="0">
                <a:solidFill>
                  <a:prstClr val="black"/>
                </a:solidFill>
                <a:latin typeface="Calibri"/>
                <a:cs typeface="Calibri"/>
              </a:rPr>
              <a:t>capital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de</a:t>
            </a:r>
            <a:r>
              <a:rPr sz="1200" spc="-9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risco</a:t>
            </a:r>
            <a:r>
              <a:rPr sz="1200" spc="-2" dirty="0">
                <a:solidFill>
                  <a:prstClr val="black"/>
                </a:solidFill>
                <a:latin typeface="Calibri"/>
                <a:cs typeface="Calibri"/>
              </a:rPr>
              <a:t>).</a:t>
            </a:r>
            <a:endParaRPr sz="1200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36" name="object 8"/>
          <p:cNvSpPr txBox="1"/>
          <p:nvPr/>
        </p:nvSpPr>
        <p:spPr>
          <a:xfrm>
            <a:off x="390227" y="7965064"/>
            <a:ext cx="6120000" cy="633949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vert="horz" wrap="square" lIns="0" tIns="2978" rIns="0" bIns="0" rtlCol="0">
            <a:spAutoFit/>
          </a:bodyPr>
          <a:lstStyle/>
          <a:p>
            <a:pPr marL="144000" algn="just" defTabSz="329853">
              <a:spcBef>
                <a:spcPts val="600"/>
              </a:spcBef>
              <a:spcAft>
                <a:spcPts val="600"/>
              </a:spcAft>
            </a:pPr>
            <a:r>
              <a:rPr sz="1200" b="1" spc="-2" dirty="0">
                <a:solidFill>
                  <a:prstClr val="black"/>
                </a:solidFill>
                <a:cs typeface="Calibri"/>
              </a:rPr>
              <a:t>Áreas técnicas</a:t>
            </a:r>
            <a:r>
              <a:rPr sz="1200" b="1" spc="-2" dirty="0">
                <a:solidFill>
                  <a:prstClr val="black"/>
                </a:solidFill>
                <a:cs typeface="Calibri"/>
              </a:rPr>
              <a:t>:</a:t>
            </a:r>
            <a:endParaRPr sz="1200" dirty="0">
              <a:solidFill>
                <a:prstClr val="black"/>
              </a:solidFill>
              <a:cs typeface="Calibri"/>
            </a:endParaRPr>
          </a:p>
          <a:p>
            <a:pPr marL="144000" marR="267776" algn="just" defTabSz="329853">
              <a:spcAft>
                <a:spcPts val="600"/>
              </a:spcAft>
            </a:pPr>
            <a:r>
              <a:rPr sz="1200" spc="-2" dirty="0">
                <a:solidFill>
                  <a:prstClr val="black"/>
                </a:solidFill>
                <a:cs typeface="Segoe UI"/>
              </a:rPr>
              <a:t>Sustainabilty consulting, Systems design, Urban&amp;amp, Industrial Strategy, </a:t>
            </a:r>
            <a:r>
              <a:rPr sz="1200" spc="-3" dirty="0">
                <a:solidFill>
                  <a:prstClr val="black"/>
                </a:solidFill>
                <a:cs typeface="Segoe UI"/>
              </a:rPr>
              <a:t>Clean  </a:t>
            </a:r>
            <a:r>
              <a:rPr sz="1200" spc="-2" dirty="0">
                <a:solidFill>
                  <a:prstClr val="black"/>
                </a:solidFill>
                <a:cs typeface="Segoe UI"/>
              </a:rPr>
              <a:t>technology, Food Systems, Systemsthinking</a:t>
            </a:r>
            <a:r>
              <a:rPr sz="1200" spc="-2" dirty="0">
                <a:solidFill>
                  <a:prstClr val="black"/>
                </a:solidFill>
                <a:cs typeface="Segoe UI"/>
              </a:rPr>
              <a:t>, Industry analyses, Circular Economy  Urban Metabolisms</a:t>
            </a:r>
            <a:endParaRPr sz="1200" dirty="0">
              <a:solidFill>
                <a:prstClr val="black"/>
              </a:solidFill>
              <a:cs typeface="Segoe UI"/>
            </a:endParaRPr>
          </a:p>
        </p:txBody>
      </p:sp>
      <p:grpSp>
        <p:nvGrpSpPr>
          <p:cNvPr id="38" name="Grupo 37"/>
          <p:cNvGrpSpPr/>
          <p:nvPr/>
        </p:nvGrpSpPr>
        <p:grpSpPr>
          <a:xfrm>
            <a:off x="0" y="0"/>
            <a:ext cx="6858000" cy="9906000"/>
            <a:chOff x="0" y="0"/>
            <a:chExt cx="6858000" cy="9906000"/>
          </a:xfrm>
        </p:grpSpPr>
        <p:grpSp>
          <p:nvGrpSpPr>
            <p:cNvPr id="39" name="Grupo 38"/>
            <p:cNvGrpSpPr/>
            <p:nvPr/>
          </p:nvGrpSpPr>
          <p:grpSpPr>
            <a:xfrm>
              <a:off x="523230" y="344037"/>
              <a:ext cx="5806976" cy="425946"/>
              <a:chOff x="1089819" y="530155"/>
              <a:chExt cx="10323512" cy="757237"/>
            </a:xfrm>
          </p:grpSpPr>
          <p:pic>
            <p:nvPicPr>
              <p:cNvPr id="47" name="Picture 567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86375" y="677864"/>
                <a:ext cx="1619250" cy="5810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8" name="Picture 569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41731" y="530155"/>
                <a:ext cx="1371600" cy="7572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9" name="object 7"/>
              <p:cNvSpPr/>
              <p:nvPr/>
            </p:nvSpPr>
            <p:spPr>
              <a:xfrm>
                <a:off x="1089819" y="530155"/>
                <a:ext cx="1060450" cy="743585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lang="pt-PT" sz="1013"/>
              </a:p>
            </p:txBody>
          </p:sp>
        </p:grpSp>
        <p:sp>
          <p:nvSpPr>
            <p:cNvPr id="40" name="Retângulo 39"/>
            <p:cNvSpPr/>
            <p:nvPr/>
          </p:nvSpPr>
          <p:spPr>
            <a:xfrm>
              <a:off x="214829" y="9426573"/>
              <a:ext cx="1325249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tabLst>
                  <a:tab pos="1518761" algn="ctr"/>
                  <a:tab pos="3037523" algn="r"/>
                </a:tabLst>
              </a:pP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Programa </a:t>
              </a:r>
              <a:r>
                <a:rPr lang="pt-PT" sz="675" b="1" dirty="0">
                  <a:solidFill>
                    <a:srgbClr val="20D17F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Ambiente </a:t>
              </a: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em </a:t>
              </a: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Ação</a:t>
              </a:r>
              <a:endParaRPr lang="pt-PT" sz="675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Rectangle 8"/>
            <p:cNvSpPr>
              <a:spLocks noChangeArrowheads="1"/>
            </p:cNvSpPr>
            <p:nvPr/>
          </p:nvSpPr>
          <p:spPr bwMode="auto">
            <a:xfrm>
              <a:off x="6104332" y="9626382"/>
              <a:ext cx="560798" cy="121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51435" tIns="25718" rIns="51435" bIns="25718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514350">
                <a:tabLst>
                  <a:tab pos="1518940" algn="ctr"/>
                  <a:tab pos="3037880" algn="r"/>
                </a:tabLst>
              </a:pPr>
              <a:r>
                <a:rPr lang="pt-PT" altLang="pt-PT" sz="450" b="1" dirty="0">
                  <a:ea typeface="Calibri" panose="020F0502020204030204" pitchFamily="34" charset="0"/>
                  <a:cs typeface="Arial" panose="020B0604020202020204" pitchFamily="34" charset="0"/>
                </a:rPr>
                <a:t>Número </a:t>
              </a:r>
              <a:r>
                <a:rPr lang="pt-PT" altLang="pt-PT" sz="450" b="1" dirty="0">
                  <a:solidFill>
                    <a:srgbClr val="00B05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TRÊS</a:t>
              </a:r>
              <a:endParaRPr lang="pt-PT" altLang="pt-PT" sz="563" dirty="0">
                <a:cs typeface="Arial" panose="020B0604020202020204" pitchFamily="34" charset="0"/>
              </a:endParaRPr>
            </a:p>
          </p:txBody>
        </p:sp>
        <p:grpSp>
          <p:nvGrpSpPr>
            <p:cNvPr id="42" name="Grupo 41"/>
            <p:cNvGrpSpPr/>
            <p:nvPr/>
          </p:nvGrpSpPr>
          <p:grpSpPr>
            <a:xfrm>
              <a:off x="0" y="0"/>
              <a:ext cx="6858000" cy="9906000"/>
              <a:chOff x="69378" y="9585"/>
              <a:chExt cx="7531606" cy="10670520"/>
            </a:xfrm>
          </p:grpSpPr>
          <p:sp>
            <p:nvSpPr>
              <p:cNvPr id="43" name="Retângulo 42"/>
              <p:cNvSpPr/>
              <p:nvPr/>
            </p:nvSpPr>
            <p:spPr>
              <a:xfrm>
                <a:off x="69378" y="9587"/>
                <a:ext cx="7526595" cy="244337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44" name="Retângulo 43"/>
              <p:cNvSpPr/>
              <p:nvPr/>
            </p:nvSpPr>
            <p:spPr>
              <a:xfrm rot="16200000">
                <a:off x="2173220" y="5252339"/>
                <a:ext cx="10670518" cy="185009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45" name="Retângulo 44"/>
              <p:cNvSpPr/>
              <p:nvPr/>
            </p:nvSpPr>
            <p:spPr>
              <a:xfrm>
                <a:off x="69378" y="10499835"/>
                <a:ext cx="7531606" cy="180269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46" name="Retângulo 45"/>
              <p:cNvSpPr/>
              <p:nvPr/>
            </p:nvSpPr>
            <p:spPr>
              <a:xfrm rot="16200000">
                <a:off x="-5069157" y="5305641"/>
                <a:ext cx="10513000" cy="235927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523230" y="1227063"/>
            <a:ext cx="12966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indent="-2520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sz="1600" b="1" dirty="0" err="1"/>
              <a:t>Metabolic</a:t>
            </a:r>
            <a:endParaRPr lang="pt-PT" sz="1600" b="1" dirty="0"/>
          </a:p>
        </p:txBody>
      </p:sp>
    </p:spTree>
    <p:extLst>
      <p:ext uri="{BB962C8B-B14F-4D97-AF65-F5344CB8AC3E}">
        <p14:creationId xmlns:p14="http://schemas.microsoft.com/office/powerpoint/2010/main" val="1436730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arcador de Posição de Conteúdo 2"/>
          <p:cNvSpPr txBox="1">
            <a:spLocks/>
          </p:cNvSpPr>
          <p:nvPr/>
        </p:nvSpPr>
        <p:spPr>
          <a:xfrm>
            <a:off x="237452" y="1350552"/>
            <a:ext cx="3240000" cy="7920000"/>
          </a:xfrm>
          <a:prstGeom prst="rect">
            <a:avLst/>
          </a:prstGeom>
        </p:spPr>
        <p:txBody>
          <a:bodyPr vert="horz" lIns="144000" tIns="45720" rIns="14400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defTabSz="9144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1600" b="1" dirty="0" smtClean="0">
                <a:solidFill>
                  <a:prstClr val="black"/>
                </a:solidFill>
                <a:ea typeface="Times New Roman" panose="02020603050405020304" pitchFamily="18" charset="0"/>
              </a:rPr>
              <a:t>A </a:t>
            </a:r>
            <a:r>
              <a:rPr lang="pt-PT" sz="1600" b="1" dirty="0">
                <a:solidFill>
                  <a:prstClr val="black"/>
                </a:solidFill>
                <a:ea typeface="Times New Roman" panose="02020603050405020304" pitchFamily="18" charset="0"/>
              </a:rPr>
              <a:t>presença portuguesa neste evento contou com 8 elementos:</a:t>
            </a:r>
          </a:p>
          <a:p>
            <a:pPr marL="384869" lvl="1" indent="-285750" defTabSz="9144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sz="1600" dirty="0">
                <a:solidFill>
                  <a:prstClr val="black"/>
                </a:solidFill>
                <a:ea typeface="Times New Roman" panose="02020603050405020304" pitchFamily="18" charset="0"/>
              </a:rPr>
              <a:t>Academia – </a:t>
            </a:r>
            <a:r>
              <a:rPr lang="pt-PT" sz="1600" dirty="0">
                <a:solidFill>
                  <a:prstClr val="black"/>
                </a:solidFill>
                <a:ea typeface="Times New Roman" panose="02020603050405020304" pitchFamily="18" charset="0"/>
                <a:hlinkClick r:id="rId2" action="ppaction://hlinkfile"/>
              </a:rPr>
              <a:t>Instituto Politécnico de Leiria </a:t>
            </a:r>
            <a:r>
              <a:rPr lang="pt-PT" sz="1600" dirty="0">
                <a:solidFill>
                  <a:prstClr val="black"/>
                </a:solidFill>
                <a:ea typeface="Times New Roman" panose="02020603050405020304" pitchFamily="18" charset="0"/>
              </a:rPr>
              <a:t>e </a:t>
            </a:r>
            <a:r>
              <a:rPr lang="pt-PT" sz="1600" dirty="0">
                <a:solidFill>
                  <a:prstClr val="black"/>
                </a:solidFill>
                <a:ea typeface="Times New Roman" panose="02020603050405020304" pitchFamily="18" charset="0"/>
                <a:hlinkClick r:id="rId3" action="ppaction://hlinkfile"/>
              </a:rPr>
              <a:t>Universidade do Porto</a:t>
            </a:r>
            <a:r>
              <a:rPr lang="pt-PT" sz="1600" dirty="0">
                <a:solidFill>
                  <a:prstClr val="black"/>
                </a:solidFill>
                <a:ea typeface="Times New Roman" panose="02020603050405020304" pitchFamily="18" charset="0"/>
              </a:rPr>
              <a:t>.</a:t>
            </a:r>
          </a:p>
          <a:p>
            <a:pPr marL="384869" lvl="1" indent="-285750" defTabSz="9144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sz="1600" dirty="0">
                <a:solidFill>
                  <a:prstClr val="black"/>
                </a:solidFill>
                <a:ea typeface="Times New Roman" panose="02020603050405020304" pitchFamily="18" charset="0"/>
              </a:rPr>
              <a:t>ONG – </a:t>
            </a:r>
            <a:r>
              <a:rPr lang="pt-PT" sz="1600" dirty="0">
                <a:solidFill>
                  <a:prstClr val="black"/>
                </a:solidFill>
                <a:ea typeface="Times New Roman" panose="02020603050405020304" pitchFamily="18" charset="0"/>
                <a:hlinkClick r:id="rId4" action="ppaction://hlinkfile"/>
              </a:rPr>
              <a:t>WWF Portugal</a:t>
            </a:r>
            <a:r>
              <a:rPr lang="pt-PT" sz="1600" dirty="0">
                <a:solidFill>
                  <a:prstClr val="black"/>
                </a:solidFill>
                <a:ea typeface="Times New Roman" panose="02020603050405020304" pitchFamily="18" charset="0"/>
              </a:rPr>
              <a:t>.</a:t>
            </a:r>
          </a:p>
          <a:p>
            <a:pPr marL="303609" lvl="0" indent="-204490" defTabSz="9144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1600" dirty="0">
                <a:solidFill>
                  <a:prstClr val="black"/>
                </a:solidFill>
                <a:ea typeface="Times New Roman" panose="02020603050405020304" pitchFamily="18" charset="0"/>
              </a:rPr>
              <a:t>Empresas – </a:t>
            </a:r>
            <a:r>
              <a:rPr lang="pt-PT" sz="1600" dirty="0" err="1">
                <a:solidFill>
                  <a:prstClr val="black"/>
                </a:solidFill>
                <a:ea typeface="Times New Roman" panose="02020603050405020304" pitchFamily="18" charset="0"/>
                <a:hlinkClick r:id="rId5" action="ppaction://hlinkfile"/>
              </a:rPr>
              <a:t>Ecoreverse</a:t>
            </a:r>
            <a:r>
              <a:rPr lang="pt-PT" sz="1600" dirty="0">
                <a:solidFill>
                  <a:prstClr val="black"/>
                </a:solidFill>
                <a:ea typeface="Times New Roman" panose="02020603050405020304" pitchFamily="18" charset="0"/>
              </a:rPr>
              <a:t>, </a:t>
            </a:r>
            <a:r>
              <a:rPr lang="pt-PT" sz="1600" dirty="0" err="1">
                <a:solidFill>
                  <a:prstClr val="black"/>
                </a:solidFill>
                <a:ea typeface="Times New Roman" panose="02020603050405020304" pitchFamily="18" charset="0"/>
                <a:hlinkClick r:id="rId6" action="ppaction://hlinkfile"/>
              </a:rPr>
              <a:t>FirstReason</a:t>
            </a:r>
            <a:r>
              <a:rPr lang="pt-PT" sz="1600" dirty="0">
                <a:solidFill>
                  <a:prstClr val="black"/>
                </a:solidFill>
                <a:ea typeface="Times New Roman" panose="02020603050405020304" pitchFamily="18" charset="0"/>
              </a:rPr>
              <a:t> e </a:t>
            </a:r>
            <a:r>
              <a:rPr lang="pt-PT" sz="1600" dirty="0" err="1">
                <a:solidFill>
                  <a:prstClr val="black"/>
                </a:solidFill>
                <a:ea typeface="Times New Roman" panose="02020603050405020304" pitchFamily="18" charset="0"/>
                <a:hlinkClick r:id="rId7" action="ppaction://hlinkfile"/>
              </a:rPr>
              <a:t>Tellus</a:t>
            </a:r>
            <a:r>
              <a:rPr lang="pt-PT" sz="1600" dirty="0">
                <a:solidFill>
                  <a:prstClr val="black"/>
                </a:solidFill>
                <a:ea typeface="Times New Roman" panose="02020603050405020304" pitchFamily="18" charset="0"/>
              </a:rPr>
              <a:t>.</a:t>
            </a:r>
          </a:p>
          <a:p>
            <a:pPr marL="384869" lvl="0" indent="-285750" defTabSz="9144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sz="1600" dirty="0">
                <a:solidFill>
                  <a:prstClr val="black"/>
                </a:solidFill>
                <a:ea typeface="Times New Roman" panose="02020603050405020304" pitchFamily="18" charset="0"/>
              </a:rPr>
              <a:t>Administração Regional – </a:t>
            </a:r>
            <a:r>
              <a:rPr lang="pt-PT" sz="1600" dirty="0">
                <a:solidFill>
                  <a:prstClr val="black"/>
                </a:solidFill>
                <a:ea typeface="Times New Roman" panose="02020603050405020304" pitchFamily="18" charset="0"/>
                <a:hlinkClick r:id="rId8" action="ppaction://hlinkfile"/>
              </a:rPr>
              <a:t>CIM Região de Coimbra </a:t>
            </a:r>
            <a:r>
              <a:rPr lang="pt-PT" sz="1600" dirty="0">
                <a:solidFill>
                  <a:prstClr val="black"/>
                </a:solidFill>
                <a:ea typeface="Times New Roman" panose="02020603050405020304" pitchFamily="18" charset="0"/>
              </a:rPr>
              <a:t>e </a:t>
            </a:r>
            <a:r>
              <a:rPr lang="pt-PT" sz="1600" dirty="0">
                <a:solidFill>
                  <a:prstClr val="black"/>
                </a:solidFill>
                <a:ea typeface="Times New Roman" panose="02020603050405020304" pitchFamily="18" charset="0"/>
                <a:hlinkClick r:id="rId9" action="ppaction://hlinkfile"/>
              </a:rPr>
              <a:t>CCDR Alentejo</a:t>
            </a:r>
            <a:r>
              <a:rPr lang="pt-PT" sz="1600" dirty="0" smtClean="0">
                <a:solidFill>
                  <a:prstClr val="black"/>
                </a:solidFill>
                <a:ea typeface="Times New Roman" panose="02020603050405020304" pitchFamily="18" charset="0"/>
              </a:rPr>
              <a:t>.</a:t>
            </a:r>
          </a:p>
          <a:p>
            <a:pPr marL="99119" lvl="0" indent="0" defTabSz="9144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PT" sz="1600" dirty="0" smtClean="0">
              <a:solidFill>
                <a:prstClr val="black"/>
              </a:solidFill>
              <a:ea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1600" b="1" dirty="0">
                <a:ea typeface="Times New Roman" panose="02020603050405020304" pitchFamily="18" charset="0"/>
              </a:rPr>
              <a:t>Participaram ainda duas representantes do </a:t>
            </a:r>
            <a:r>
              <a:rPr lang="pt-PT" sz="1600" b="1" dirty="0" err="1">
                <a:ea typeface="Times New Roman" panose="02020603050405020304" pitchFamily="18" charset="0"/>
              </a:rPr>
              <a:t>EEAGrants</a:t>
            </a:r>
            <a:r>
              <a:rPr lang="pt-PT" sz="1600" b="1" dirty="0">
                <a:ea typeface="Times New Roman" panose="02020603050405020304" pitchFamily="18" charset="0"/>
              </a:rPr>
              <a:t>:</a:t>
            </a:r>
          </a:p>
          <a:p>
            <a:pPr marL="384869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sz="1600" dirty="0">
                <a:ea typeface="Times New Roman" panose="02020603050405020304" pitchFamily="18" charset="0"/>
              </a:rPr>
              <a:t>Programa Crescimento </a:t>
            </a:r>
            <a:r>
              <a:rPr lang="pt-PT" sz="1600" dirty="0" smtClean="0">
                <a:ea typeface="Times New Roman" panose="02020603050405020304" pitchFamily="18" charset="0"/>
              </a:rPr>
              <a:t>Azul: </a:t>
            </a:r>
            <a:r>
              <a:rPr lang="pt-PT" sz="1600" dirty="0">
                <a:ea typeface="Times New Roman" panose="02020603050405020304" pitchFamily="18" charset="0"/>
                <a:hlinkClick r:id="rId10"/>
              </a:rPr>
              <a:t>DGPM</a:t>
            </a:r>
            <a:r>
              <a:rPr lang="pt-PT" sz="1600" dirty="0">
                <a:ea typeface="Times New Roman" panose="02020603050405020304" pitchFamily="18" charset="0"/>
              </a:rPr>
              <a:t> e </a:t>
            </a:r>
          </a:p>
          <a:p>
            <a:pPr marL="384869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PT" sz="1600" dirty="0">
                <a:ea typeface="Times New Roman" panose="02020603050405020304" pitchFamily="18" charset="0"/>
              </a:rPr>
              <a:t>Programa </a:t>
            </a:r>
            <a:r>
              <a:rPr lang="pt-PT" sz="1600" dirty="0" smtClean="0">
                <a:ea typeface="Times New Roman" panose="02020603050405020304" pitchFamily="18" charset="0"/>
              </a:rPr>
              <a:t>Ambiente:</a:t>
            </a:r>
          </a:p>
          <a:p>
            <a:pPr marL="36195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1600" dirty="0" smtClean="0">
                <a:ea typeface="Times New Roman" panose="02020603050405020304" pitchFamily="18" charset="0"/>
                <a:hlinkClick r:id="rId11"/>
              </a:rPr>
              <a:t>SG-MATE</a:t>
            </a:r>
            <a:r>
              <a:rPr lang="pt-PT" sz="1600" dirty="0">
                <a:ea typeface="Times New Roman" panose="02020603050405020304" pitchFamily="18" charset="0"/>
              </a:rPr>
              <a:t>.</a:t>
            </a:r>
          </a:p>
          <a:p>
            <a:pPr marL="99119" lvl="0" indent="0" defTabSz="9144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PT" sz="1600" dirty="0" smtClean="0">
              <a:ea typeface="Times New Roman" panose="02020603050405020304" pitchFamily="18" charset="0"/>
            </a:endParaRPr>
          </a:p>
          <a:p>
            <a:pPr marL="0" indent="0" algn="just">
              <a:spcAft>
                <a:spcPts val="338"/>
              </a:spcAft>
              <a:buFont typeface="Arial" panose="020B0604020202020204" pitchFamily="34" charset="0"/>
              <a:buNone/>
            </a:pPr>
            <a:endParaRPr lang="pt-PT" sz="18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pt-PT" dirty="0"/>
          </a:p>
        </p:txBody>
      </p:sp>
      <p:sp>
        <p:nvSpPr>
          <p:cNvPr id="20" name="Marcador de Posição de Conteúdo 2"/>
          <p:cNvSpPr txBox="1">
            <a:spLocks/>
          </p:cNvSpPr>
          <p:nvPr/>
        </p:nvSpPr>
        <p:spPr>
          <a:xfrm>
            <a:off x="3463494" y="1350550"/>
            <a:ext cx="3240000" cy="7920000"/>
          </a:xfrm>
          <a:prstGeom prst="rect">
            <a:avLst/>
          </a:prstGeom>
        </p:spPr>
        <p:txBody>
          <a:bodyPr vert="horz" lIns="144000" tIns="45720" rIns="14400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pt-PT" sz="1600" dirty="0" smtClean="0">
                <a:ea typeface="Times New Roman" panose="02020603050405020304" pitchFamily="18" charset="0"/>
              </a:rPr>
              <a:t>A participação portuguesa traduziu-se em 21 B2B meetings agendadas, às quais foram ainda acrescentadas 32 durante o evento e cancelada 1, perfazendo </a:t>
            </a:r>
            <a:r>
              <a:rPr lang="pt-PT" sz="1600" b="1" dirty="0" smtClean="0">
                <a:ea typeface="Times New Roman" panose="02020603050405020304" pitchFamily="18" charset="0"/>
              </a:rPr>
              <a:t>um total de 52 reuniões bilaterais </a:t>
            </a:r>
            <a:r>
              <a:rPr lang="pt-PT" sz="1600" dirty="0" smtClean="0">
                <a:ea typeface="Times New Roman" panose="02020603050405020304" pitchFamily="18" charset="0"/>
              </a:rPr>
              <a:t>(média de 6,5 reuniões por participante).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pt-PT" sz="1600" b="1" dirty="0" smtClean="0">
                <a:ea typeface="Times New Roman" panose="02020603050405020304" pitchFamily="18" charset="0"/>
              </a:rPr>
              <a:t>Destas reuniões resultaram: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1600" b="1" dirty="0" smtClean="0"/>
              <a:t>12 potenciais parceiros para uma candidatura </a:t>
            </a:r>
            <a:r>
              <a:rPr lang="pt-PT" sz="1600" dirty="0" smtClean="0"/>
              <a:t>a financiamento de projetos no âmbito do ‘Programa Ambiente’, especialmente para a </a:t>
            </a:r>
            <a:r>
              <a:rPr lang="pt-PT" sz="1600" dirty="0" err="1" smtClean="0"/>
              <a:t>Call</a:t>
            </a:r>
            <a:r>
              <a:rPr lang="pt-PT" sz="1600" dirty="0" smtClean="0"/>
              <a:t> #2.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1600" b="1" dirty="0" smtClean="0"/>
              <a:t>17 potenciais parceiros para outros projetos</a:t>
            </a:r>
            <a:r>
              <a:rPr lang="pt-PT" sz="1600" dirty="0" smtClean="0"/>
              <a:t> comuns.</a:t>
            </a:r>
            <a:endParaRPr lang="pt-PT" sz="1600" dirty="0"/>
          </a:p>
        </p:txBody>
      </p:sp>
      <p:grpSp>
        <p:nvGrpSpPr>
          <p:cNvPr id="21" name="Grupo 20"/>
          <p:cNvGrpSpPr/>
          <p:nvPr/>
        </p:nvGrpSpPr>
        <p:grpSpPr>
          <a:xfrm>
            <a:off x="0" y="0"/>
            <a:ext cx="6858000" cy="9906000"/>
            <a:chOff x="0" y="0"/>
            <a:chExt cx="6858000" cy="9906000"/>
          </a:xfrm>
        </p:grpSpPr>
        <p:grpSp>
          <p:nvGrpSpPr>
            <p:cNvPr id="22" name="Grupo 21"/>
            <p:cNvGrpSpPr/>
            <p:nvPr/>
          </p:nvGrpSpPr>
          <p:grpSpPr>
            <a:xfrm>
              <a:off x="523230" y="344037"/>
              <a:ext cx="5806976" cy="425946"/>
              <a:chOff x="1089819" y="530155"/>
              <a:chExt cx="10323512" cy="757237"/>
            </a:xfrm>
          </p:grpSpPr>
          <p:pic>
            <p:nvPicPr>
              <p:cNvPr id="30" name="Picture 567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86375" y="677864"/>
                <a:ext cx="1619250" cy="5810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1" name="Picture 569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41731" y="530155"/>
                <a:ext cx="1371600" cy="7572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2" name="object 7"/>
              <p:cNvSpPr/>
              <p:nvPr/>
            </p:nvSpPr>
            <p:spPr>
              <a:xfrm>
                <a:off x="1089819" y="530155"/>
                <a:ext cx="1060450" cy="743585"/>
              </a:xfrm>
              <a:prstGeom prst="rect">
                <a:avLst/>
              </a:prstGeom>
              <a:blipFill>
                <a:blip r:embed="rId1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lang="pt-PT" sz="1013"/>
              </a:p>
            </p:txBody>
          </p:sp>
        </p:grpSp>
        <p:sp>
          <p:nvSpPr>
            <p:cNvPr id="23" name="Retângulo 22"/>
            <p:cNvSpPr/>
            <p:nvPr/>
          </p:nvSpPr>
          <p:spPr>
            <a:xfrm>
              <a:off x="214829" y="9426573"/>
              <a:ext cx="1325249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tabLst>
                  <a:tab pos="1518761" algn="ctr"/>
                  <a:tab pos="3037523" algn="r"/>
                </a:tabLst>
              </a:pP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Programa </a:t>
              </a:r>
              <a:r>
                <a:rPr lang="pt-PT" sz="675" b="1" dirty="0">
                  <a:solidFill>
                    <a:srgbClr val="20D17F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Ambiente </a:t>
              </a: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em </a:t>
              </a: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Ação</a:t>
              </a:r>
              <a:endParaRPr lang="pt-PT" sz="675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Rectangle 8"/>
            <p:cNvSpPr>
              <a:spLocks noChangeArrowheads="1"/>
            </p:cNvSpPr>
            <p:nvPr/>
          </p:nvSpPr>
          <p:spPr bwMode="auto">
            <a:xfrm>
              <a:off x="6104332" y="9626382"/>
              <a:ext cx="560798" cy="121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51435" tIns="25718" rIns="51435" bIns="25718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514350">
                <a:tabLst>
                  <a:tab pos="1518940" algn="ctr"/>
                  <a:tab pos="3037880" algn="r"/>
                </a:tabLst>
              </a:pPr>
              <a:r>
                <a:rPr lang="pt-PT" altLang="pt-PT" sz="450" b="1" dirty="0">
                  <a:ea typeface="Calibri" panose="020F0502020204030204" pitchFamily="34" charset="0"/>
                  <a:cs typeface="Arial" panose="020B0604020202020204" pitchFamily="34" charset="0"/>
                </a:rPr>
                <a:t>Número </a:t>
              </a:r>
              <a:r>
                <a:rPr lang="pt-PT" altLang="pt-PT" sz="450" b="1" dirty="0">
                  <a:solidFill>
                    <a:srgbClr val="00B05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TRÊS</a:t>
              </a:r>
              <a:endParaRPr lang="pt-PT" altLang="pt-PT" sz="563" dirty="0">
                <a:cs typeface="Arial" panose="020B0604020202020204" pitchFamily="34" charset="0"/>
              </a:endParaRPr>
            </a:p>
          </p:txBody>
        </p:sp>
        <p:grpSp>
          <p:nvGrpSpPr>
            <p:cNvPr id="25" name="Grupo 24"/>
            <p:cNvGrpSpPr/>
            <p:nvPr/>
          </p:nvGrpSpPr>
          <p:grpSpPr>
            <a:xfrm>
              <a:off x="0" y="0"/>
              <a:ext cx="6858000" cy="9906000"/>
              <a:chOff x="69378" y="9585"/>
              <a:chExt cx="7531606" cy="10670520"/>
            </a:xfrm>
          </p:grpSpPr>
          <p:sp>
            <p:nvSpPr>
              <p:cNvPr id="26" name="Retângulo 25"/>
              <p:cNvSpPr/>
              <p:nvPr/>
            </p:nvSpPr>
            <p:spPr>
              <a:xfrm>
                <a:off x="69378" y="9587"/>
                <a:ext cx="7526595" cy="244337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27" name="Retângulo 26"/>
              <p:cNvSpPr/>
              <p:nvPr/>
            </p:nvSpPr>
            <p:spPr>
              <a:xfrm rot="16200000">
                <a:off x="2173220" y="5252339"/>
                <a:ext cx="10670518" cy="185009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28" name="Retângulo 27"/>
              <p:cNvSpPr/>
              <p:nvPr/>
            </p:nvSpPr>
            <p:spPr>
              <a:xfrm>
                <a:off x="69378" y="10499835"/>
                <a:ext cx="7531606" cy="180269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29" name="Retângulo 28"/>
              <p:cNvSpPr/>
              <p:nvPr/>
            </p:nvSpPr>
            <p:spPr>
              <a:xfrm rot="16200000">
                <a:off x="-5069157" y="5305641"/>
                <a:ext cx="10513000" cy="235927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39931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arcador de Posição de Conteúdo 2"/>
          <p:cNvSpPr txBox="1">
            <a:spLocks/>
          </p:cNvSpPr>
          <p:nvPr/>
        </p:nvSpPr>
        <p:spPr>
          <a:xfrm>
            <a:off x="464464" y="1356415"/>
            <a:ext cx="6100256" cy="3530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Aft>
                <a:spcPts val="338"/>
              </a:spcAft>
              <a:buFont typeface="Arial" panose="020B0604020202020204" pitchFamily="34" charset="0"/>
              <a:buNone/>
            </a:pPr>
            <a:endParaRPr lang="pt-PT" sz="18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spcAft>
                <a:spcPts val="338"/>
              </a:spcAft>
              <a:buFont typeface="Arial" panose="020B0604020202020204" pitchFamily="34" charset="0"/>
              <a:buNone/>
            </a:pPr>
            <a:r>
              <a:rPr lang="pt-PT" b="1" dirty="0" smtClean="0"/>
              <a:t>O evento foi ao encontro das expectativas dos participantes portugueses, sendo que os comentários recebidos foram na sua grande maioria positivos.</a:t>
            </a:r>
          </a:p>
          <a:p>
            <a:pPr marL="0" indent="0" algn="just">
              <a:spcAft>
                <a:spcPts val="338"/>
              </a:spcAft>
              <a:buFont typeface="Arial" panose="020B0604020202020204" pitchFamily="34" charset="0"/>
              <a:buNone/>
            </a:pPr>
            <a:endParaRPr lang="pt-PT" sz="1800" b="1" dirty="0" smtClean="0">
              <a:ea typeface="Times New Roman" panose="02020603050405020304" pitchFamily="18" charset="0"/>
            </a:endParaRPr>
          </a:p>
          <a:p>
            <a:endParaRPr lang="pt-PT" dirty="0"/>
          </a:p>
        </p:txBody>
      </p:sp>
      <p:sp>
        <p:nvSpPr>
          <p:cNvPr id="20" name="Marcador de Posição de Conteúdo 2"/>
          <p:cNvSpPr>
            <a:spLocks noGrp="1"/>
          </p:cNvSpPr>
          <p:nvPr>
            <p:ph idx="1"/>
          </p:nvPr>
        </p:nvSpPr>
        <p:spPr>
          <a:xfrm>
            <a:off x="931176" y="6212636"/>
            <a:ext cx="4415822" cy="1686911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338"/>
              </a:spcAft>
              <a:buNone/>
            </a:pPr>
            <a:endParaRPr lang="pt-PT" sz="1800" b="1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338"/>
              </a:spcAft>
              <a:buNone/>
            </a:pPr>
            <a:r>
              <a:rPr lang="pt-PT" b="1" dirty="0" smtClean="0"/>
              <a:t>Mais informações disponíveis em:</a:t>
            </a:r>
          </a:p>
          <a:p>
            <a:pPr marL="0" indent="0" algn="just">
              <a:spcAft>
                <a:spcPts val="338"/>
              </a:spcAft>
              <a:buNone/>
            </a:pPr>
            <a:r>
              <a:rPr lang="pt-PT" dirty="0">
                <a:hlinkClick r:id="rId2"/>
              </a:rPr>
              <a:t>https://breaking-barriers.b2match.io/</a:t>
            </a:r>
            <a:r>
              <a:rPr lang="pt-PT" dirty="0" smtClean="0"/>
              <a:t> </a:t>
            </a:r>
            <a:endParaRPr lang="pt-PT" sz="1800" b="1" dirty="0">
              <a:ea typeface="Times New Roman" panose="02020603050405020304" pitchFamily="18" charset="0"/>
            </a:endParaRPr>
          </a:p>
          <a:p>
            <a:endParaRPr lang="pt-PT" dirty="0"/>
          </a:p>
        </p:txBody>
      </p:sp>
      <p:grpSp>
        <p:nvGrpSpPr>
          <p:cNvPr id="21" name="Grupo 20"/>
          <p:cNvGrpSpPr/>
          <p:nvPr/>
        </p:nvGrpSpPr>
        <p:grpSpPr>
          <a:xfrm>
            <a:off x="0" y="0"/>
            <a:ext cx="6858000" cy="9906000"/>
            <a:chOff x="0" y="0"/>
            <a:chExt cx="6858000" cy="9906000"/>
          </a:xfrm>
        </p:grpSpPr>
        <p:grpSp>
          <p:nvGrpSpPr>
            <p:cNvPr id="22" name="Grupo 21"/>
            <p:cNvGrpSpPr/>
            <p:nvPr/>
          </p:nvGrpSpPr>
          <p:grpSpPr>
            <a:xfrm>
              <a:off x="523230" y="344037"/>
              <a:ext cx="5806976" cy="425946"/>
              <a:chOff x="1089819" y="530155"/>
              <a:chExt cx="10323512" cy="757237"/>
            </a:xfrm>
          </p:grpSpPr>
          <p:pic>
            <p:nvPicPr>
              <p:cNvPr id="30" name="Picture 567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86375" y="677864"/>
                <a:ext cx="1619250" cy="5810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1" name="Picture 569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41731" y="530155"/>
                <a:ext cx="1371600" cy="7572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2" name="object 7"/>
              <p:cNvSpPr/>
              <p:nvPr/>
            </p:nvSpPr>
            <p:spPr>
              <a:xfrm>
                <a:off x="1089819" y="530155"/>
                <a:ext cx="1060450" cy="743585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lang="pt-PT" sz="1013"/>
              </a:p>
            </p:txBody>
          </p:sp>
        </p:grpSp>
        <p:sp>
          <p:nvSpPr>
            <p:cNvPr id="23" name="Retângulo 22"/>
            <p:cNvSpPr/>
            <p:nvPr/>
          </p:nvSpPr>
          <p:spPr>
            <a:xfrm>
              <a:off x="214829" y="9426573"/>
              <a:ext cx="1325249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tabLst>
                  <a:tab pos="1518761" algn="ctr"/>
                  <a:tab pos="3037523" algn="r"/>
                </a:tabLst>
              </a:pP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Programa </a:t>
              </a:r>
              <a:r>
                <a:rPr lang="pt-PT" sz="675" b="1" dirty="0">
                  <a:solidFill>
                    <a:srgbClr val="20D17F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Ambiente </a:t>
              </a: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em </a:t>
              </a:r>
              <a:r>
                <a:rPr lang="pt-PT" sz="675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Ação</a:t>
              </a:r>
              <a:endParaRPr lang="pt-PT" sz="675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Rectangle 8"/>
            <p:cNvSpPr>
              <a:spLocks noChangeArrowheads="1"/>
            </p:cNvSpPr>
            <p:nvPr/>
          </p:nvSpPr>
          <p:spPr bwMode="auto">
            <a:xfrm>
              <a:off x="6104332" y="9626382"/>
              <a:ext cx="560798" cy="121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51435" tIns="25718" rIns="51435" bIns="25718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00338" algn="ctr"/>
                  <a:tab pos="5400675" algn="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514350">
                <a:tabLst>
                  <a:tab pos="1518940" algn="ctr"/>
                  <a:tab pos="3037880" algn="r"/>
                </a:tabLst>
              </a:pPr>
              <a:r>
                <a:rPr lang="pt-PT" altLang="pt-PT" sz="450" b="1" dirty="0">
                  <a:ea typeface="Calibri" panose="020F0502020204030204" pitchFamily="34" charset="0"/>
                  <a:cs typeface="Arial" panose="020B0604020202020204" pitchFamily="34" charset="0"/>
                </a:rPr>
                <a:t>Número </a:t>
              </a:r>
              <a:r>
                <a:rPr lang="pt-PT" altLang="pt-PT" sz="450" b="1" dirty="0">
                  <a:solidFill>
                    <a:srgbClr val="00B05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TRÊS</a:t>
              </a:r>
              <a:endParaRPr lang="pt-PT" altLang="pt-PT" sz="563" dirty="0">
                <a:cs typeface="Arial" panose="020B0604020202020204" pitchFamily="34" charset="0"/>
              </a:endParaRPr>
            </a:p>
          </p:txBody>
        </p:sp>
        <p:grpSp>
          <p:nvGrpSpPr>
            <p:cNvPr id="25" name="Grupo 24"/>
            <p:cNvGrpSpPr/>
            <p:nvPr/>
          </p:nvGrpSpPr>
          <p:grpSpPr>
            <a:xfrm>
              <a:off x="0" y="0"/>
              <a:ext cx="6858000" cy="9906000"/>
              <a:chOff x="69378" y="9585"/>
              <a:chExt cx="7531606" cy="10670520"/>
            </a:xfrm>
          </p:grpSpPr>
          <p:sp>
            <p:nvSpPr>
              <p:cNvPr id="26" name="Retângulo 25"/>
              <p:cNvSpPr/>
              <p:nvPr/>
            </p:nvSpPr>
            <p:spPr>
              <a:xfrm>
                <a:off x="69378" y="9587"/>
                <a:ext cx="7526595" cy="244337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27" name="Retângulo 26"/>
              <p:cNvSpPr/>
              <p:nvPr/>
            </p:nvSpPr>
            <p:spPr>
              <a:xfrm rot="16200000">
                <a:off x="2173220" y="5252339"/>
                <a:ext cx="10670518" cy="185009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28" name="Retângulo 27"/>
              <p:cNvSpPr/>
              <p:nvPr/>
            </p:nvSpPr>
            <p:spPr>
              <a:xfrm>
                <a:off x="69378" y="10499835"/>
                <a:ext cx="7531606" cy="180269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  <p:sp>
            <p:nvSpPr>
              <p:cNvPr id="29" name="Retângulo 28"/>
              <p:cNvSpPr/>
              <p:nvPr/>
            </p:nvSpPr>
            <p:spPr>
              <a:xfrm rot="16200000">
                <a:off x="-5069157" y="5305641"/>
                <a:ext cx="10513000" cy="235927"/>
              </a:xfrm>
              <a:prstGeom prst="rect">
                <a:avLst/>
              </a:prstGeom>
              <a:solidFill>
                <a:srgbClr val="20D17F"/>
              </a:solidFill>
              <a:ln>
                <a:solidFill>
                  <a:srgbClr val="20D1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pt-PT"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30212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1448</Words>
  <Application>Microsoft Office PowerPoint</Application>
  <PresentationFormat>Papel A4 (210x297 mm)</PresentationFormat>
  <Paragraphs>134</Paragraphs>
  <Slides>9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Segoe UI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Emília Silva</dc:creator>
  <cp:lastModifiedBy>Emília Silva</cp:lastModifiedBy>
  <cp:revision>48</cp:revision>
  <dcterms:created xsi:type="dcterms:W3CDTF">2019-09-27T11:06:36Z</dcterms:created>
  <dcterms:modified xsi:type="dcterms:W3CDTF">2019-10-18T16:48:21Z</dcterms:modified>
</cp:coreProperties>
</file>