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1"/>
  </p:sldMasterIdLst>
  <p:sldIdLst>
    <p:sldId id="256" r:id="rId2"/>
    <p:sldId id="257" r:id="rId3"/>
    <p:sldId id="258" r:id="rId4"/>
    <p:sldId id="265" r:id="rId5"/>
    <p:sldId id="267" r:id="rId6"/>
    <p:sldId id="268" r:id="rId7"/>
    <p:sldId id="269" r:id="rId8"/>
    <p:sldId id="264" r:id="rId9"/>
    <p:sldId id="266" r:id="rId10"/>
  </p:sldIdLst>
  <p:sldSz cx="6858000" cy="9906000" type="A4"/>
  <p:notesSz cx="6858000" cy="9144000"/>
  <p:defaultText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B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Destaqu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61" d="100"/>
          <a:sy n="61" d="100"/>
        </p:scale>
        <p:origin x="213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o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pt-PT" smtClean="0"/>
              <a:t>Clique para editar o estilo</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pt-PT" smtClean="0"/>
              <a:t>Clique para editar o estilo do subtítulo do Modelo Global</a:t>
            </a:r>
            <a:endParaRPr lang="en-US" dirty="0"/>
          </a:p>
        </p:txBody>
      </p:sp>
      <p:sp>
        <p:nvSpPr>
          <p:cNvPr id="4" name="Date Placeholder 3"/>
          <p:cNvSpPr>
            <a:spLocks noGrp="1"/>
          </p:cNvSpPr>
          <p:nvPr>
            <p:ph type="dt" sz="half" idx="10"/>
          </p:nvPr>
        </p:nvSpPr>
        <p:spPr/>
        <p:txBody>
          <a:bodyPr/>
          <a:lstStyle/>
          <a:p>
            <a:fld id="{DBFA39F1-8215-45CF-8978-9E39FD1B3A43}" type="datetimeFigureOut">
              <a:rPr lang="pt-PT" smtClean="0"/>
              <a:t>23/10/2019</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7002637E-2C59-4812-9F50-90C48FAA96E5}" type="slidenum">
              <a:rPr lang="pt-PT" smtClean="0"/>
              <a:t>‹nº›</a:t>
            </a:fld>
            <a:endParaRPr lang="pt-PT"/>
          </a:p>
        </p:txBody>
      </p:sp>
    </p:spTree>
    <p:extLst>
      <p:ext uri="{BB962C8B-B14F-4D97-AF65-F5344CB8AC3E}">
        <p14:creationId xmlns:p14="http://schemas.microsoft.com/office/powerpoint/2010/main" val="2315998665"/>
      </p:ext>
    </p:extLst>
  </p:cSld>
  <p:clrMapOvr>
    <a:masterClrMapping/>
  </p:clrMapOvr>
  <mc:AlternateContent xmlns:mc="http://schemas.openxmlformats.org/markup-compatibility/2006" xmlns:p14="http://schemas.microsoft.com/office/powerpoint/2010/main">
    <mc:Choice Requires="p14">
      <p:transition spd="slow" p14:dur="2000" advClick="0" advTm="4000"/>
    </mc:Choice>
    <mc:Fallback xmlns="">
      <p:transition spd="slow" advClick="0" advTm="400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smtClean="0"/>
              <a:t>Clique para editar o estilo</a:t>
            </a:r>
            <a:endParaRPr lang="en-US" dirty="0"/>
          </a:p>
        </p:txBody>
      </p:sp>
      <p:sp>
        <p:nvSpPr>
          <p:cNvPr id="3" name="Vertical Text Placeholder 2"/>
          <p:cNvSpPr>
            <a:spLocks noGrp="1"/>
          </p:cNvSpPr>
          <p:nvPr>
            <p:ph type="body" orient="vert" idx="1"/>
          </p:nvPr>
        </p:nvSpPr>
        <p:spPr/>
        <p:txBody>
          <a:bodyPr vert="eaVert"/>
          <a:lstStyle/>
          <a:p>
            <a:pPr lvl="0"/>
            <a:r>
              <a:rPr lang="pt-PT" smtClean="0"/>
              <a:t>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dirty="0"/>
          </a:p>
        </p:txBody>
      </p:sp>
      <p:sp>
        <p:nvSpPr>
          <p:cNvPr id="4" name="Date Placeholder 3"/>
          <p:cNvSpPr>
            <a:spLocks noGrp="1"/>
          </p:cNvSpPr>
          <p:nvPr>
            <p:ph type="dt" sz="half" idx="10"/>
          </p:nvPr>
        </p:nvSpPr>
        <p:spPr/>
        <p:txBody>
          <a:bodyPr/>
          <a:lstStyle/>
          <a:p>
            <a:fld id="{DBFA39F1-8215-45CF-8978-9E39FD1B3A43}" type="datetimeFigureOut">
              <a:rPr lang="pt-PT" smtClean="0"/>
              <a:t>23/10/2019</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7002637E-2C59-4812-9F50-90C48FAA96E5}" type="slidenum">
              <a:rPr lang="pt-PT" smtClean="0"/>
              <a:t>‹nº›</a:t>
            </a:fld>
            <a:endParaRPr lang="pt-PT"/>
          </a:p>
        </p:txBody>
      </p:sp>
    </p:spTree>
    <p:extLst>
      <p:ext uri="{BB962C8B-B14F-4D97-AF65-F5344CB8AC3E}">
        <p14:creationId xmlns:p14="http://schemas.microsoft.com/office/powerpoint/2010/main" val="517826735"/>
      </p:ext>
    </p:extLst>
  </p:cSld>
  <p:clrMapOvr>
    <a:masterClrMapping/>
  </p:clrMapOvr>
  <mc:AlternateContent xmlns:mc="http://schemas.openxmlformats.org/markup-compatibility/2006" xmlns:p14="http://schemas.microsoft.com/office/powerpoint/2010/main">
    <mc:Choice Requires="p14">
      <p:transition spd="slow" p14:dur="2000" advClick="0" advTm="4000"/>
    </mc:Choice>
    <mc:Fallback xmlns="">
      <p:transition spd="slow" advClick="0" advTm="400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pt-PT" smtClean="0"/>
              <a:t>Clique para editar o estilo</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pt-PT" smtClean="0"/>
              <a:t>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dirty="0"/>
          </a:p>
        </p:txBody>
      </p:sp>
      <p:sp>
        <p:nvSpPr>
          <p:cNvPr id="4" name="Date Placeholder 3"/>
          <p:cNvSpPr>
            <a:spLocks noGrp="1"/>
          </p:cNvSpPr>
          <p:nvPr>
            <p:ph type="dt" sz="half" idx="10"/>
          </p:nvPr>
        </p:nvSpPr>
        <p:spPr/>
        <p:txBody>
          <a:bodyPr/>
          <a:lstStyle/>
          <a:p>
            <a:fld id="{DBFA39F1-8215-45CF-8978-9E39FD1B3A43}" type="datetimeFigureOut">
              <a:rPr lang="pt-PT" smtClean="0"/>
              <a:t>23/10/2019</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7002637E-2C59-4812-9F50-90C48FAA96E5}" type="slidenum">
              <a:rPr lang="pt-PT" smtClean="0"/>
              <a:t>‹nº›</a:t>
            </a:fld>
            <a:endParaRPr lang="pt-PT"/>
          </a:p>
        </p:txBody>
      </p:sp>
    </p:spTree>
    <p:extLst>
      <p:ext uri="{BB962C8B-B14F-4D97-AF65-F5344CB8AC3E}">
        <p14:creationId xmlns:p14="http://schemas.microsoft.com/office/powerpoint/2010/main" val="2508901195"/>
      </p:ext>
    </p:extLst>
  </p:cSld>
  <p:clrMapOvr>
    <a:masterClrMapping/>
  </p:clrMapOvr>
  <mc:AlternateContent xmlns:mc="http://schemas.openxmlformats.org/markup-compatibility/2006" xmlns:p14="http://schemas.microsoft.com/office/powerpoint/2010/main">
    <mc:Choice Requires="p14">
      <p:transition spd="slow" p14:dur="2000" advClick="0" advTm="4000"/>
    </mc:Choice>
    <mc:Fallback xmlns="">
      <p:transition spd="slow" advClick="0" advTm="400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smtClean="0"/>
              <a:t>Clique para editar o estilo</a:t>
            </a:r>
            <a:endParaRPr lang="en-US" dirty="0"/>
          </a:p>
        </p:txBody>
      </p:sp>
      <p:sp>
        <p:nvSpPr>
          <p:cNvPr id="3" name="Content Placeholder 2"/>
          <p:cNvSpPr>
            <a:spLocks noGrp="1"/>
          </p:cNvSpPr>
          <p:nvPr>
            <p:ph idx="1"/>
          </p:nvPr>
        </p:nvSpPr>
        <p:spPr/>
        <p:txBody>
          <a:bodyPr/>
          <a:lstStyle/>
          <a:p>
            <a:pPr lvl="0"/>
            <a:r>
              <a:rPr lang="pt-PT" smtClean="0"/>
              <a:t>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dirty="0"/>
          </a:p>
        </p:txBody>
      </p:sp>
      <p:sp>
        <p:nvSpPr>
          <p:cNvPr id="4" name="Date Placeholder 3"/>
          <p:cNvSpPr>
            <a:spLocks noGrp="1"/>
          </p:cNvSpPr>
          <p:nvPr>
            <p:ph type="dt" sz="half" idx="10"/>
          </p:nvPr>
        </p:nvSpPr>
        <p:spPr/>
        <p:txBody>
          <a:bodyPr/>
          <a:lstStyle/>
          <a:p>
            <a:fld id="{DBFA39F1-8215-45CF-8978-9E39FD1B3A43}" type="datetimeFigureOut">
              <a:rPr lang="pt-PT" smtClean="0"/>
              <a:t>23/10/2019</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7002637E-2C59-4812-9F50-90C48FAA96E5}" type="slidenum">
              <a:rPr lang="pt-PT" smtClean="0"/>
              <a:t>‹nº›</a:t>
            </a:fld>
            <a:endParaRPr lang="pt-PT"/>
          </a:p>
        </p:txBody>
      </p:sp>
    </p:spTree>
    <p:extLst>
      <p:ext uri="{BB962C8B-B14F-4D97-AF65-F5344CB8AC3E}">
        <p14:creationId xmlns:p14="http://schemas.microsoft.com/office/powerpoint/2010/main" val="2055891629"/>
      </p:ext>
    </p:extLst>
  </p:cSld>
  <p:clrMapOvr>
    <a:masterClrMapping/>
  </p:clrMapOvr>
  <mc:AlternateContent xmlns:mc="http://schemas.openxmlformats.org/markup-compatibility/2006" xmlns:p14="http://schemas.microsoft.com/office/powerpoint/2010/main">
    <mc:Choice Requires="p14">
      <p:transition spd="slow" p14:dur="2000" advClick="0" advTm="4000"/>
    </mc:Choice>
    <mc:Fallback xmlns="">
      <p:transition spd="slow" advClick="0" advTm="400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cção">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pt-PT" smtClean="0"/>
              <a:t>Clique para editar o estilo</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pt-PT" smtClean="0"/>
              <a:t>Editar os estilos de texto do Modelo Global</a:t>
            </a:r>
          </a:p>
        </p:txBody>
      </p:sp>
      <p:sp>
        <p:nvSpPr>
          <p:cNvPr id="4" name="Date Placeholder 3"/>
          <p:cNvSpPr>
            <a:spLocks noGrp="1"/>
          </p:cNvSpPr>
          <p:nvPr>
            <p:ph type="dt" sz="half" idx="10"/>
          </p:nvPr>
        </p:nvSpPr>
        <p:spPr/>
        <p:txBody>
          <a:bodyPr/>
          <a:lstStyle/>
          <a:p>
            <a:fld id="{DBFA39F1-8215-45CF-8978-9E39FD1B3A43}" type="datetimeFigureOut">
              <a:rPr lang="pt-PT" smtClean="0"/>
              <a:t>23/10/2019</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7002637E-2C59-4812-9F50-90C48FAA96E5}" type="slidenum">
              <a:rPr lang="pt-PT" smtClean="0"/>
              <a:t>‹nº›</a:t>
            </a:fld>
            <a:endParaRPr lang="pt-PT"/>
          </a:p>
        </p:txBody>
      </p:sp>
    </p:spTree>
    <p:extLst>
      <p:ext uri="{BB962C8B-B14F-4D97-AF65-F5344CB8AC3E}">
        <p14:creationId xmlns:p14="http://schemas.microsoft.com/office/powerpoint/2010/main" val="767366845"/>
      </p:ext>
    </p:extLst>
  </p:cSld>
  <p:clrMapOvr>
    <a:masterClrMapping/>
  </p:clrMapOvr>
  <mc:AlternateContent xmlns:mc="http://schemas.openxmlformats.org/markup-compatibility/2006" xmlns:p14="http://schemas.microsoft.com/office/powerpoint/2010/main">
    <mc:Choice Requires="p14">
      <p:transition spd="slow" p14:dur="2000" advClick="0" advTm="4000"/>
    </mc:Choice>
    <mc:Fallback xmlns="">
      <p:transition spd="slow" advClick="0" advTm="400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smtClean="0"/>
              <a:t>Clique para editar o estilo</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pt-PT" smtClean="0"/>
              <a:t>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pt-PT" smtClean="0"/>
              <a:t>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dirty="0"/>
          </a:p>
        </p:txBody>
      </p:sp>
      <p:sp>
        <p:nvSpPr>
          <p:cNvPr id="5" name="Date Placeholder 4"/>
          <p:cNvSpPr>
            <a:spLocks noGrp="1"/>
          </p:cNvSpPr>
          <p:nvPr>
            <p:ph type="dt" sz="half" idx="10"/>
          </p:nvPr>
        </p:nvSpPr>
        <p:spPr/>
        <p:txBody>
          <a:bodyPr/>
          <a:lstStyle/>
          <a:p>
            <a:fld id="{DBFA39F1-8215-45CF-8978-9E39FD1B3A43}" type="datetimeFigureOut">
              <a:rPr lang="pt-PT" smtClean="0"/>
              <a:t>23/10/2019</a:t>
            </a:fld>
            <a:endParaRPr lang="pt-PT"/>
          </a:p>
        </p:txBody>
      </p:sp>
      <p:sp>
        <p:nvSpPr>
          <p:cNvPr id="6" name="Footer Placeholder 5"/>
          <p:cNvSpPr>
            <a:spLocks noGrp="1"/>
          </p:cNvSpPr>
          <p:nvPr>
            <p:ph type="ftr" sz="quarter" idx="11"/>
          </p:nvPr>
        </p:nvSpPr>
        <p:spPr/>
        <p:txBody>
          <a:bodyPr/>
          <a:lstStyle/>
          <a:p>
            <a:endParaRPr lang="pt-PT"/>
          </a:p>
        </p:txBody>
      </p:sp>
      <p:sp>
        <p:nvSpPr>
          <p:cNvPr id="7" name="Slide Number Placeholder 6"/>
          <p:cNvSpPr>
            <a:spLocks noGrp="1"/>
          </p:cNvSpPr>
          <p:nvPr>
            <p:ph type="sldNum" sz="quarter" idx="12"/>
          </p:nvPr>
        </p:nvSpPr>
        <p:spPr/>
        <p:txBody>
          <a:bodyPr/>
          <a:lstStyle/>
          <a:p>
            <a:fld id="{7002637E-2C59-4812-9F50-90C48FAA96E5}" type="slidenum">
              <a:rPr lang="pt-PT" smtClean="0"/>
              <a:t>‹nº›</a:t>
            </a:fld>
            <a:endParaRPr lang="pt-PT"/>
          </a:p>
        </p:txBody>
      </p:sp>
    </p:spTree>
    <p:extLst>
      <p:ext uri="{BB962C8B-B14F-4D97-AF65-F5344CB8AC3E}">
        <p14:creationId xmlns:p14="http://schemas.microsoft.com/office/powerpoint/2010/main" val="2514833755"/>
      </p:ext>
    </p:extLst>
  </p:cSld>
  <p:clrMapOvr>
    <a:masterClrMapping/>
  </p:clrMapOvr>
  <mc:AlternateContent xmlns:mc="http://schemas.openxmlformats.org/markup-compatibility/2006" xmlns:p14="http://schemas.microsoft.com/office/powerpoint/2010/main">
    <mc:Choice Requires="p14">
      <p:transition spd="slow" p14:dur="2000" advClick="0" advTm="4000"/>
    </mc:Choice>
    <mc:Fallback xmlns="">
      <p:transition spd="slow" advClick="0" advTm="400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pt-PT" smtClean="0"/>
              <a:t>Clique para editar o estilo</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pt-PT" smtClean="0"/>
              <a:t>Editar os estilos de texto do Modelo Global</a:t>
            </a:r>
          </a:p>
        </p:txBody>
      </p:sp>
      <p:sp>
        <p:nvSpPr>
          <p:cNvPr id="4" name="Content Placeholder 3"/>
          <p:cNvSpPr>
            <a:spLocks noGrp="1"/>
          </p:cNvSpPr>
          <p:nvPr>
            <p:ph sz="half" idx="2"/>
          </p:nvPr>
        </p:nvSpPr>
        <p:spPr>
          <a:xfrm>
            <a:off x="472381" y="3618442"/>
            <a:ext cx="2901255" cy="5322183"/>
          </a:xfrm>
        </p:spPr>
        <p:txBody>
          <a:bodyPr/>
          <a:lstStyle/>
          <a:p>
            <a:pPr lvl="0"/>
            <a:r>
              <a:rPr lang="pt-PT" smtClean="0"/>
              <a:t>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pt-PT" smtClean="0"/>
              <a:t>Editar os estilos de texto do Modelo Global</a:t>
            </a:r>
          </a:p>
        </p:txBody>
      </p:sp>
      <p:sp>
        <p:nvSpPr>
          <p:cNvPr id="6" name="Content Placeholder 5"/>
          <p:cNvSpPr>
            <a:spLocks noGrp="1"/>
          </p:cNvSpPr>
          <p:nvPr>
            <p:ph sz="quarter" idx="4"/>
          </p:nvPr>
        </p:nvSpPr>
        <p:spPr>
          <a:xfrm>
            <a:off x="3471863" y="3618442"/>
            <a:ext cx="2915543" cy="5322183"/>
          </a:xfrm>
        </p:spPr>
        <p:txBody>
          <a:bodyPr/>
          <a:lstStyle/>
          <a:p>
            <a:pPr lvl="0"/>
            <a:r>
              <a:rPr lang="pt-PT" smtClean="0"/>
              <a:t>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dirty="0"/>
          </a:p>
        </p:txBody>
      </p:sp>
      <p:sp>
        <p:nvSpPr>
          <p:cNvPr id="7" name="Date Placeholder 6"/>
          <p:cNvSpPr>
            <a:spLocks noGrp="1"/>
          </p:cNvSpPr>
          <p:nvPr>
            <p:ph type="dt" sz="half" idx="10"/>
          </p:nvPr>
        </p:nvSpPr>
        <p:spPr/>
        <p:txBody>
          <a:bodyPr/>
          <a:lstStyle/>
          <a:p>
            <a:fld id="{DBFA39F1-8215-45CF-8978-9E39FD1B3A43}" type="datetimeFigureOut">
              <a:rPr lang="pt-PT" smtClean="0"/>
              <a:t>23/10/2019</a:t>
            </a:fld>
            <a:endParaRPr lang="pt-PT"/>
          </a:p>
        </p:txBody>
      </p:sp>
      <p:sp>
        <p:nvSpPr>
          <p:cNvPr id="8" name="Footer Placeholder 7"/>
          <p:cNvSpPr>
            <a:spLocks noGrp="1"/>
          </p:cNvSpPr>
          <p:nvPr>
            <p:ph type="ftr" sz="quarter" idx="11"/>
          </p:nvPr>
        </p:nvSpPr>
        <p:spPr/>
        <p:txBody>
          <a:bodyPr/>
          <a:lstStyle/>
          <a:p>
            <a:endParaRPr lang="pt-PT"/>
          </a:p>
        </p:txBody>
      </p:sp>
      <p:sp>
        <p:nvSpPr>
          <p:cNvPr id="9" name="Slide Number Placeholder 8"/>
          <p:cNvSpPr>
            <a:spLocks noGrp="1"/>
          </p:cNvSpPr>
          <p:nvPr>
            <p:ph type="sldNum" sz="quarter" idx="12"/>
          </p:nvPr>
        </p:nvSpPr>
        <p:spPr/>
        <p:txBody>
          <a:bodyPr/>
          <a:lstStyle/>
          <a:p>
            <a:fld id="{7002637E-2C59-4812-9F50-90C48FAA96E5}" type="slidenum">
              <a:rPr lang="pt-PT" smtClean="0"/>
              <a:t>‹nº›</a:t>
            </a:fld>
            <a:endParaRPr lang="pt-PT"/>
          </a:p>
        </p:txBody>
      </p:sp>
    </p:spTree>
    <p:extLst>
      <p:ext uri="{BB962C8B-B14F-4D97-AF65-F5344CB8AC3E}">
        <p14:creationId xmlns:p14="http://schemas.microsoft.com/office/powerpoint/2010/main" val="615357479"/>
      </p:ext>
    </p:extLst>
  </p:cSld>
  <p:clrMapOvr>
    <a:masterClrMapping/>
  </p:clrMapOvr>
  <mc:AlternateContent xmlns:mc="http://schemas.openxmlformats.org/markup-compatibility/2006" xmlns:p14="http://schemas.microsoft.com/office/powerpoint/2010/main">
    <mc:Choice Requires="p14">
      <p:transition spd="slow" p14:dur="2000" advClick="0" advTm="4000"/>
    </mc:Choice>
    <mc:Fallback xmlns="">
      <p:transition spd="slow" advClick="0" advTm="400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smtClean="0"/>
              <a:t>Clique para editar o estilo</a:t>
            </a:r>
            <a:endParaRPr lang="en-US" dirty="0"/>
          </a:p>
        </p:txBody>
      </p:sp>
      <p:sp>
        <p:nvSpPr>
          <p:cNvPr id="3" name="Date Placeholder 2"/>
          <p:cNvSpPr>
            <a:spLocks noGrp="1"/>
          </p:cNvSpPr>
          <p:nvPr>
            <p:ph type="dt" sz="half" idx="10"/>
          </p:nvPr>
        </p:nvSpPr>
        <p:spPr/>
        <p:txBody>
          <a:bodyPr/>
          <a:lstStyle/>
          <a:p>
            <a:fld id="{DBFA39F1-8215-45CF-8978-9E39FD1B3A43}" type="datetimeFigureOut">
              <a:rPr lang="pt-PT" smtClean="0"/>
              <a:t>23/10/2019</a:t>
            </a:fld>
            <a:endParaRPr lang="pt-PT"/>
          </a:p>
        </p:txBody>
      </p:sp>
      <p:sp>
        <p:nvSpPr>
          <p:cNvPr id="4" name="Footer Placeholder 3"/>
          <p:cNvSpPr>
            <a:spLocks noGrp="1"/>
          </p:cNvSpPr>
          <p:nvPr>
            <p:ph type="ftr" sz="quarter" idx="11"/>
          </p:nvPr>
        </p:nvSpPr>
        <p:spPr/>
        <p:txBody>
          <a:bodyPr/>
          <a:lstStyle/>
          <a:p>
            <a:endParaRPr lang="pt-PT"/>
          </a:p>
        </p:txBody>
      </p:sp>
      <p:sp>
        <p:nvSpPr>
          <p:cNvPr id="5" name="Slide Number Placeholder 4"/>
          <p:cNvSpPr>
            <a:spLocks noGrp="1"/>
          </p:cNvSpPr>
          <p:nvPr>
            <p:ph type="sldNum" sz="quarter" idx="12"/>
          </p:nvPr>
        </p:nvSpPr>
        <p:spPr/>
        <p:txBody>
          <a:bodyPr/>
          <a:lstStyle/>
          <a:p>
            <a:fld id="{7002637E-2C59-4812-9F50-90C48FAA96E5}" type="slidenum">
              <a:rPr lang="pt-PT" smtClean="0"/>
              <a:t>‹nº›</a:t>
            </a:fld>
            <a:endParaRPr lang="pt-PT"/>
          </a:p>
        </p:txBody>
      </p:sp>
    </p:spTree>
    <p:extLst>
      <p:ext uri="{BB962C8B-B14F-4D97-AF65-F5344CB8AC3E}">
        <p14:creationId xmlns:p14="http://schemas.microsoft.com/office/powerpoint/2010/main" val="2715313800"/>
      </p:ext>
    </p:extLst>
  </p:cSld>
  <p:clrMapOvr>
    <a:masterClrMapping/>
  </p:clrMapOvr>
  <mc:AlternateContent xmlns:mc="http://schemas.openxmlformats.org/markup-compatibility/2006" xmlns:p14="http://schemas.microsoft.com/office/powerpoint/2010/main">
    <mc:Choice Requires="p14">
      <p:transition spd="slow" p14:dur="2000" advClick="0" advTm="4000"/>
    </mc:Choice>
    <mc:Fallback xmlns="">
      <p:transition spd="slow" advClick="0" advTm="400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FA39F1-8215-45CF-8978-9E39FD1B3A43}" type="datetimeFigureOut">
              <a:rPr lang="pt-PT" smtClean="0"/>
              <a:t>23/10/2019</a:t>
            </a:fld>
            <a:endParaRPr lang="pt-PT"/>
          </a:p>
        </p:txBody>
      </p:sp>
      <p:sp>
        <p:nvSpPr>
          <p:cNvPr id="3" name="Footer Placeholder 2"/>
          <p:cNvSpPr>
            <a:spLocks noGrp="1"/>
          </p:cNvSpPr>
          <p:nvPr>
            <p:ph type="ftr" sz="quarter" idx="11"/>
          </p:nvPr>
        </p:nvSpPr>
        <p:spPr/>
        <p:txBody>
          <a:bodyPr/>
          <a:lstStyle/>
          <a:p>
            <a:endParaRPr lang="pt-PT"/>
          </a:p>
        </p:txBody>
      </p:sp>
      <p:sp>
        <p:nvSpPr>
          <p:cNvPr id="4" name="Slide Number Placeholder 3"/>
          <p:cNvSpPr>
            <a:spLocks noGrp="1"/>
          </p:cNvSpPr>
          <p:nvPr>
            <p:ph type="sldNum" sz="quarter" idx="12"/>
          </p:nvPr>
        </p:nvSpPr>
        <p:spPr/>
        <p:txBody>
          <a:bodyPr/>
          <a:lstStyle/>
          <a:p>
            <a:fld id="{7002637E-2C59-4812-9F50-90C48FAA96E5}" type="slidenum">
              <a:rPr lang="pt-PT" smtClean="0"/>
              <a:t>‹nº›</a:t>
            </a:fld>
            <a:endParaRPr lang="pt-PT"/>
          </a:p>
        </p:txBody>
      </p:sp>
    </p:spTree>
    <p:extLst>
      <p:ext uri="{BB962C8B-B14F-4D97-AF65-F5344CB8AC3E}">
        <p14:creationId xmlns:p14="http://schemas.microsoft.com/office/powerpoint/2010/main" val="3159824155"/>
      </p:ext>
    </p:extLst>
  </p:cSld>
  <p:clrMapOvr>
    <a:masterClrMapping/>
  </p:clrMapOvr>
  <mc:AlternateContent xmlns:mc="http://schemas.openxmlformats.org/markup-compatibility/2006" xmlns:p14="http://schemas.microsoft.com/office/powerpoint/2010/main">
    <mc:Choice Requires="p14">
      <p:transition spd="slow" p14:dur="2000" advClick="0" advTm="4000"/>
    </mc:Choice>
    <mc:Fallback xmlns="">
      <p:transition spd="slow" advClick="0" advTm="400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pt-PT" smtClean="0"/>
              <a:t>Clique para editar o estilo</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pt-PT" smtClean="0"/>
              <a:t>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pt-PT" smtClean="0"/>
              <a:t>Editar os estilos de texto do Modelo Global</a:t>
            </a:r>
          </a:p>
        </p:txBody>
      </p:sp>
      <p:sp>
        <p:nvSpPr>
          <p:cNvPr id="5" name="Date Placeholder 4"/>
          <p:cNvSpPr>
            <a:spLocks noGrp="1"/>
          </p:cNvSpPr>
          <p:nvPr>
            <p:ph type="dt" sz="half" idx="10"/>
          </p:nvPr>
        </p:nvSpPr>
        <p:spPr/>
        <p:txBody>
          <a:bodyPr/>
          <a:lstStyle/>
          <a:p>
            <a:fld id="{DBFA39F1-8215-45CF-8978-9E39FD1B3A43}" type="datetimeFigureOut">
              <a:rPr lang="pt-PT" smtClean="0"/>
              <a:t>23/10/2019</a:t>
            </a:fld>
            <a:endParaRPr lang="pt-PT"/>
          </a:p>
        </p:txBody>
      </p:sp>
      <p:sp>
        <p:nvSpPr>
          <p:cNvPr id="6" name="Footer Placeholder 5"/>
          <p:cNvSpPr>
            <a:spLocks noGrp="1"/>
          </p:cNvSpPr>
          <p:nvPr>
            <p:ph type="ftr" sz="quarter" idx="11"/>
          </p:nvPr>
        </p:nvSpPr>
        <p:spPr/>
        <p:txBody>
          <a:bodyPr/>
          <a:lstStyle/>
          <a:p>
            <a:endParaRPr lang="pt-PT"/>
          </a:p>
        </p:txBody>
      </p:sp>
      <p:sp>
        <p:nvSpPr>
          <p:cNvPr id="7" name="Slide Number Placeholder 6"/>
          <p:cNvSpPr>
            <a:spLocks noGrp="1"/>
          </p:cNvSpPr>
          <p:nvPr>
            <p:ph type="sldNum" sz="quarter" idx="12"/>
          </p:nvPr>
        </p:nvSpPr>
        <p:spPr/>
        <p:txBody>
          <a:bodyPr/>
          <a:lstStyle/>
          <a:p>
            <a:fld id="{7002637E-2C59-4812-9F50-90C48FAA96E5}" type="slidenum">
              <a:rPr lang="pt-PT" smtClean="0"/>
              <a:t>‹nº›</a:t>
            </a:fld>
            <a:endParaRPr lang="pt-PT"/>
          </a:p>
        </p:txBody>
      </p:sp>
    </p:spTree>
    <p:extLst>
      <p:ext uri="{BB962C8B-B14F-4D97-AF65-F5344CB8AC3E}">
        <p14:creationId xmlns:p14="http://schemas.microsoft.com/office/powerpoint/2010/main" val="1351894415"/>
      </p:ext>
    </p:extLst>
  </p:cSld>
  <p:clrMapOvr>
    <a:masterClrMapping/>
  </p:clrMapOvr>
  <mc:AlternateContent xmlns:mc="http://schemas.openxmlformats.org/markup-compatibility/2006" xmlns:p14="http://schemas.microsoft.com/office/powerpoint/2010/main">
    <mc:Choice Requires="p14">
      <p:transition spd="slow" p14:dur="2000" advClick="0" advTm="4000"/>
    </mc:Choice>
    <mc:Fallback xmlns="">
      <p:transition spd="slow" advClick="0" advTm="400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pt-PT" smtClean="0"/>
              <a:t>Clique para editar o estilo</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pt-PT" smtClean="0"/>
              <a:t>Clique no ícone para adicionar uma imagem</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pt-PT" smtClean="0"/>
              <a:t>Editar os estilos de texto do Modelo Global</a:t>
            </a:r>
          </a:p>
        </p:txBody>
      </p:sp>
      <p:sp>
        <p:nvSpPr>
          <p:cNvPr id="5" name="Date Placeholder 4"/>
          <p:cNvSpPr>
            <a:spLocks noGrp="1"/>
          </p:cNvSpPr>
          <p:nvPr>
            <p:ph type="dt" sz="half" idx="10"/>
          </p:nvPr>
        </p:nvSpPr>
        <p:spPr/>
        <p:txBody>
          <a:bodyPr/>
          <a:lstStyle/>
          <a:p>
            <a:fld id="{DBFA39F1-8215-45CF-8978-9E39FD1B3A43}" type="datetimeFigureOut">
              <a:rPr lang="pt-PT" smtClean="0"/>
              <a:t>23/10/2019</a:t>
            </a:fld>
            <a:endParaRPr lang="pt-PT"/>
          </a:p>
        </p:txBody>
      </p:sp>
      <p:sp>
        <p:nvSpPr>
          <p:cNvPr id="6" name="Footer Placeholder 5"/>
          <p:cNvSpPr>
            <a:spLocks noGrp="1"/>
          </p:cNvSpPr>
          <p:nvPr>
            <p:ph type="ftr" sz="quarter" idx="11"/>
          </p:nvPr>
        </p:nvSpPr>
        <p:spPr/>
        <p:txBody>
          <a:bodyPr/>
          <a:lstStyle/>
          <a:p>
            <a:endParaRPr lang="pt-PT"/>
          </a:p>
        </p:txBody>
      </p:sp>
      <p:sp>
        <p:nvSpPr>
          <p:cNvPr id="7" name="Slide Number Placeholder 6"/>
          <p:cNvSpPr>
            <a:spLocks noGrp="1"/>
          </p:cNvSpPr>
          <p:nvPr>
            <p:ph type="sldNum" sz="quarter" idx="12"/>
          </p:nvPr>
        </p:nvSpPr>
        <p:spPr/>
        <p:txBody>
          <a:bodyPr/>
          <a:lstStyle/>
          <a:p>
            <a:fld id="{7002637E-2C59-4812-9F50-90C48FAA96E5}" type="slidenum">
              <a:rPr lang="pt-PT" smtClean="0"/>
              <a:t>‹nº›</a:t>
            </a:fld>
            <a:endParaRPr lang="pt-PT"/>
          </a:p>
        </p:txBody>
      </p:sp>
    </p:spTree>
    <p:extLst>
      <p:ext uri="{BB962C8B-B14F-4D97-AF65-F5344CB8AC3E}">
        <p14:creationId xmlns:p14="http://schemas.microsoft.com/office/powerpoint/2010/main" val="1079077588"/>
      </p:ext>
    </p:extLst>
  </p:cSld>
  <p:clrMapOvr>
    <a:masterClrMapping/>
  </p:clrMapOvr>
  <mc:AlternateContent xmlns:mc="http://schemas.openxmlformats.org/markup-compatibility/2006" xmlns:p14="http://schemas.microsoft.com/office/powerpoint/2010/main">
    <mc:Choice Requires="p14">
      <p:transition spd="slow" p14:dur="2000" advClick="0" advTm="4000"/>
    </mc:Choice>
    <mc:Fallback xmlns="">
      <p:transition spd="slow" advClick="0" advTm="400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pt-PT" smtClean="0"/>
              <a:t>Clique para editar o estilo</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pt-PT" smtClean="0"/>
              <a:t>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DBFA39F1-8215-45CF-8978-9E39FD1B3A43}" type="datetimeFigureOut">
              <a:rPr lang="pt-PT" smtClean="0"/>
              <a:t>23/10/2019</a:t>
            </a:fld>
            <a:endParaRPr lang="pt-PT"/>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pt-PT"/>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002637E-2C59-4812-9F50-90C48FAA96E5}" type="slidenum">
              <a:rPr lang="pt-PT" smtClean="0"/>
              <a:t>‹nº›</a:t>
            </a:fld>
            <a:endParaRPr lang="pt-PT"/>
          </a:p>
        </p:txBody>
      </p:sp>
    </p:spTree>
    <p:extLst>
      <p:ext uri="{BB962C8B-B14F-4D97-AF65-F5344CB8AC3E}">
        <p14:creationId xmlns:p14="http://schemas.microsoft.com/office/powerpoint/2010/main" val="333498548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mc:AlternateContent xmlns:mc="http://schemas.openxmlformats.org/markup-compatibility/2006" xmlns:p14="http://schemas.microsoft.com/office/powerpoint/2010/main">
    <mc:Choice Requires="p14">
      <p:transition spd="slow" p14:dur="2000" advClick="0" advTm="4000"/>
    </mc:Choice>
    <mc:Fallback xmlns="">
      <p:transition spd="slow" advClick="0" advTm="4000"/>
    </mc:Fallback>
  </mc:AlternateConten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hyperlink" Target="../C_FRBilaterais/EC_Oslo_2019/Portugal/Fichas_Empresas/Tugas/ficha_CIM_coimbra.DOCX" TargetMode="Externa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hyperlink" Target="https://www.mentimeter.com/" TargetMode="External"/><Relationship Id="rId5" Type="http://schemas.openxmlformats.org/officeDocument/2006/relationships/hyperlink" Target="../C_FRBilaterais/EC_Oslo_2019/Breaking%20the%20Barriers%20in%20a%20Circular%20Economy%20_%20Agenda.pdf" TargetMode="Externa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toogoodtogo.pt/pt" TargetMode="Externa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n2.no/" TargetMode="Externa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hyperlink" Target="https://www.metabolic.nl/" TargetMode="External"/><Relationship Id="rId2" Type="http://schemas.openxmlformats.org/officeDocument/2006/relationships/hyperlink" Target="mailto:info@metabolic.nl" TargetMode="Externa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8" Type="http://schemas.openxmlformats.org/officeDocument/2006/relationships/hyperlink" Target="../C_FRBilaterais/EC_Oslo_2019/Portugal/Fichas_Empresas/Tugas/ficha_CIM_coimbra.DOCX" TargetMode="External"/><Relationship Id="rId13" Type="http://schemas.openxmlformats.org/officeDocument/2006/relationships/image" Target="../media/image4.jpeg"/><Relationship Id="rId3" Type="http://schemas.openxmlformats.org/officeDocument/2006/relationships/hyperlink" Target="../C_FRBilaterais/EC_Oslo_2019/Portugal/Fichas_Empresas/Tugas/ficha_UPorto.DOCX" TargetMode="External"/><Relationship Id="rId7" Type="http://schemas.openxmlformats.org/officeDocument/2006/relationships/hyperlink" Target="../C_FRBilaterais/EC_Oslo_2019/Portugal/Fichas_Empresas/Tugas/ficha_Tellus.DOCX" TargetMode="External"/><Relationship Id="rId12" Type="http://schemas.openxmlformats.org/officeDocument/2006/relationships/image" Target="../media/image3.png"/><Relationship Id="rId2" Type="http://schemas.openxmlformats.org/officeDocument/2006/relationships/hyperlink" Target="../C_FRBilaterais/EC_Oslo_2019/Portugal/Fichas_Empresas/Tugas/ficha_IPolitecnico_Portalegre.DOCX" TargetMode="External"/><Relationship Id="rId1" Type="http://schemas.openxmlformats.org/officeDocument/2006/relationships/slideLayout" Target="../slideLayouts/slideLayout2.xml"/><Relationship Id="rId6" Type="http://schemas.openxmlformats.org/officeDocument/2006/relationships/hyperlink" Target="../C_FRBilaterais/EC_Oslo_2019/Portugal/Fichas_Empresas/Tugas/ficha_Firstreason.DOCX" TargetMode="External"/><Relationship Id="rId11" Type="http://schemas.openxmlformats.org/officeDocument/2006/relationships/hyperlink" Target="https://www.eeagrants.gov.pt/pt/programas/ambiente/" TargetMode="External"/><Relationship Id="rId5" Type="http://schemas.openxmlformats.org/officeDocument/2006/relationships/hyperlink" Target="../C_FRBilaterais/EC_Oslo_2019/Portugal/Fichas_Empresas/Tugas/ficha_Ecoreverse.DOCX" TargetMode="External"/><Relationship Id="rId10" Type="http://schemas.openxmlformats.org/officeDocument/2006/relationships/hyperlink" Target="https://www.eeagrants.gov.pt/pt/programas/crescimento-azul/" TargetMode="External"/><Relationship Id="rId4" Type="http://schemas.openxmlformats.org/officeDocument/2006/relationships/hyperlink" Target="../C_FRBilaterais/EC_Oslo_2019/Portugal/Fichas_Empresas/Tugas/ficha_ANP_WWF.DOCX" TargetMode="External"/><Relationship Id="rId9" Type="http://schemas.openxmlformats.org/officeDocument/2006/relationships/hyperlink" Target="../C_FRBilaterais/EC_Oslo_2019/Portugal/Fichas_Empresas/Tugas/ficha_CCDR-A.DOCX" TargetMode="External"/><Relationship Id="rId1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breaking-barriers.b2match.io/" TargetMode="External"/><Relationship Id="rId1" Type="http://schemas.openxmlformats.org/officeDocument/2006/relationships/slideLayout" Target="../slideLayouts/slideLayout2.xml"/><Relationship Id="rId6" Type="http://schemas.openxmlformats.org/officeDocument/2006/relationships/image" Target="../media/image6.jpg"/><Relationship Id="rId5" Type="http://schemas.openxmlformats.org/officeDocument/2006/relationships/image" Target="../media/image5.pn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857250" y="6085490"/>
            <a:ext cx="4958205" cy="3384050"/>
          </a:xfrm>
        </p:spPr>
        <p:txBody>
          <a:bodyPr>
            <a:noAutofit/>
          </a:bodyPr>
          <a:lstStyle/>
          <a:p>
            <a:pPr>
              <a:lnSpc>
                <a:spcPct val="200000"/>
              </a:lnSpc>
              <a:spcBef>
                <a:spcPts val="0"/>
              </a:spcBef>
            </a:pPr>
            <a:r>
              <a:rPr lang="pt-PT" sz="1800" b="1" dirty="0">
                <a:latin typeface="Arial" panose="020B0604020202020204" pitchFamily="34" charset="0"/>
                <a:ea typeface="Calibri" panose="020F0502020204030204" pitchFamily="34" charset="0"/>
                <a:cs typeface="Arial" panose="020B0604020202020204" pitchFamily="34" charset="0"/>
              </a:rPr>
              <a:t>Programa </a:t>
            </a:r>
            <a:r>
              <a:rPr lang="pt-PT" sz="1800" b="1" dirty="0">
                <a:solidFill>
                  <a:srgbClr val="20D17F"/>
                </a:solidFill>
                <a:latin typeface="Arial" panose="020B0604020202020204" pitchFamily="34" charset="0"/>
                <a:ea typeface="Calibri" panose="020F0502020204030204" pitchFamily="34" charset="0"/>
                <a:cs typeface="Arial" panose="020B0604020202020204" pitchFamily="34" charset="0"/>
              </a:rPr>
              <a:t>Ambiente </a:t>
            </a:r>
            <a:r>
              <a:rPr lang="pt-PT" sz="1800" b="1" dirty="0">
                <a:latin typeface="Arial" panose="020B0604020202020204" pitchFamily="34" charset="0"/>
                <a:ea typeface="Calibri" panose="020F0502020204030204" pitchFamily="34" charset="0"/>
                <a:cs typeface="Arial" panose="020B0604020202020204" pitchFamily="34" charset="0"/>
              </a:rPr>
              <a:t>em Ação</a:t>
            </a:r>
          </a:p>
          <a:p>
            <a:pPr>
              <a:lnSpc>
                <a:spcPct val="200000"/>
              </a:lnSpc>
              <a:spcBef>
                <a:spcPts val="0"/>
              </a:spcBef>
            </a:pPr>
            <a:r>
              <a:rPr lang="en-GB" sz="1800" b="1" dirty="0" smtClean="0">
                <a:solidFill>
                  <a:srgbClr val="20D17F"/>
                </a:solidFill>
                <a:latin typeface="Arial" panose="020B0604020202020204" pitchFamily="34" charset="0"/>
                <a:ea typeface="Calibri" panose="020F0502020204030204" pitchFamily="34" charset="0"/>
                <a:cs typeface="Arial" panose="020B0604020202020204" pitchFamily="34" charset="0"/>
              </a:rPr>
              <a:t>Environment</a:t>
            </a:r>
            <a:r>
              <a:rPr lang="pt-PT" sz="1800" b="1" dirty="0" smtClean="0">
                <a:latin typeface="Arial" panose="020B0604020202020204" pitchFamily="34" charset="0"/>
                <a:ea typeface="Calibri" panose="020F0502020204030204" pitchFamily="34" charset="0"/>
                <a:cs typeface="Arial" panose="020B0604020202020204" pitchFamily="34" charset="0"/>
              </a:rPr>
              <a:t> </a:t>
            </a:r>
            <a:r>
              <a:rPr lang="pt-PT" sz="1800" b="1" dirty="0" err="1">
                <a:latin typeface="Arial" panose="020B0604020202020204" pitchFamily="34" charset="0"/>
                <a:ea typeface="Calibri" panose="020F0502020204030204" pitchFamily="34" charset="0"/>
                <a:cs typeface="Arial" panose="020B0604020202020204" pitchFamily="34" charset="0"/>
              </a:rPr>
              <a:t>Programme</a:t>
            </a:r>
            <a:r>
              <a:rPr lang="pt-PT" sz="1800" b="1" dirty="0">
                <a:latin typeface="Arial" panose="020B0604020202020204" pitchFamily="34" charset="0"/>
                <a:ea typeface="Calibri" panose="020F0502020204030204" pitchFamily="34" charset="0"/>
                <a:cs typeface="Arial" panose="020B0604020202020204" pitchFamily="34" charset="0"/>
              </a:rPr>
              <a:t> in </a:t>
            </a:r>
            <a:r>
              <a:rPr lang="pt-PT" sz="1800" b="1" dirty="0" err="1">
                <a:latin typeface="Arial" panose="020B0604020202020204" pitchFamily="34" charset="0"/>
                <a:ea typeface="Calibri" panose="020F0502020204030204" pitchFamily="34" charset="0"/>
                <a:cs typeface="Arial" panose="020B0604020202020204" pitchFamily="34" charset="0"/>
              </a:rPr>
              <a:t>Action</a:t>
            </a:r>
            <a:endParaRPr lang="pt-PT" sz="1800" b="1" dirty="0">
              <a:latin typeface="Arial" panose="020B0604020202020204" pitchFamily="34" charset="0"/>
              <a:ea typeface="Calibri" panose="020F0502020204030204" pitchFamily="34" charset="0"/>
              <a:cs typeface="Arial" panose="020B0604020202020204" pitchFamily="34" charset="0"/>
            </a:endParaRPr>
          </a:p>
        </p:txBody>
      </p:sp>
      <p:sp>
        <p:nvSpPr>
          <p:cNvPr id="4" name="Rectangle 6"/>
          <p:cNvSpPr>
            <a:spLocks noChangeArrowheads="1"/>
          </p:cNvSpPr>
          <p:nvPr/>
        </p:nvSpPr>
        <p:spPr bwMode="auto">
          <a:xfrm>
            <a:off x="0" y="3048868"/>
            <a:ext cx="103939" cy="2078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51435" tIns="25718" rIns="51435" bIns="25718" numCol="1" anchor="ctr" anchorCtr="0" compatLnSpc="1">
            <a:prstTxWarp prst="textNoShape">
              <a:avLst/>
            </a:prstTxWarp>
            <a:spAutoFit/>
          </a:bodyPr>
          <a:lstStyle/>
          <a:p>
            <a:endParaRPr lang="pt-PT" sz="1013"/>
          </a:p>
        </p:txBody>
      </p:sp>
      <p:grpSp>
        <p:nvGrpSpPr>
          <p:cNvPr id="5" name="Grupo 4"/>
          <p:cNvGrpSpPr/>
          <p:nvPr/>
        </p:nvGrpSpPr>
        <p:grpSpPr>
          <a:xfrm>
            <a:off x="0" y="0"/>
            <a:ext cx="6858000" cy="9906000"/>
            <a:chOff x="69378" y="9585"/>
            <a:chExt cx="7531606" cy="10670520"/>
          </a:xfrm>
        </p:grpSpPr>
        <p:sp>
          <p:nvSpPr>
            <p:cNvPr id="6" name="Retângulo 5"/>
            <p:cNvSpPr/>
            <p:nvPr/>
          </p:nvSpPr>
          <p:spPr>
            <a:xfrm>
              <a:off x="69378" y="9587"/>
              <a:ext cx="7526595" cy="244337"/>
            </a:xfrm>
            <a:prstGeom prst="rect">
              <a:avLst/>
            </a:prstGeom>
            <a:solidFill>
              <a:srgbClr val="20D17F"/>
            </a:solidFill>
            <a:ln>
              <a:solidFill>
                <a:srgbClr val="20D17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1435" tIns="25718" rIns="51435" bIns="25718" numCol="1" spcCol="0" rtlCol="0" fromWordArt="0" anchor="ctr" anchorCtr="0" forceAA="0" compatLnSpc="1">
              <a:prstTxWarp prst="textNoShape">
                <a:avLst/>
              </a:prstTxWarp>
              <a:noAutofit/>
            </a:bodyPr>
            <a:lstStyle/>
            <a:p>
              <a:pPr algn="ctr"/>
              <a:endParaRPr lang="pt-PT" sz="1013"/>
            </a:p>
          </p:txBody>
        </p:sp>
        <p:sp>
          <p:nvSpPr>
            <p:cNvPr id="7" name="Retângulo 6"/>
            <p:cNvSpPr/>
            <p:nvPr/>
          </p:nvSpPr>
          <p:spPr>
            <a:xfrm rot="16200000">
              <a:off x="2173220" y="5252339"/>
              <a:ext cx="10670518" cy="185009"/>
            </a:xfrm>
            <a:prstGeom prst="rect">
              <a:avLst/>
            </a:prstGeom>
            <a:solidFill>
              <a:srgbClr val="20D17F"/>
            </a:solidFill>
            <a:ln>
              <a:solidFill>
                <a:srgbClr val="20D17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1435" tIns="25718" rIns="51435" bIns="25718" numCol="1" spcCol="0" rtlCol="0" fromWordArt="0" anchor="ctr" anchorCtr="0" forceAA="0" compatLnSpc="1">
              <a:prstTxWarp prst="textNoShape">
                <a:avLst/>
              </a:prstTxWarp>
              <a:noAutofit/>
            </a:bodyPr>
            <a:lstStyle/>
            <a:p>
              <a:pPr algn="ctr"/>
              <a:endParaRPr lang="pt-PT" sz="1013"/>
            </a:p>
          </p:txBody>
        </p:sp>
        <p:sp>
          <p:nvSpPr>
            <p:cNvPr id="8" name="Retângulo 7"/>
            <p:cNvSpPr/>
            <p:nvPr/>
          </p:nvSpPr>
          <p:spPr>
            <a:xfrm>
              <a:off x="69378" y="10499835"/>
              <a:ext cx="7531606" cy="180269"/>
            </a:xfrm>
            <a:prstGeom prst="rect">
              <a:avLst/>
            </a:prstGeom>
            <a:solidFill>
              <a:srgbClr val="20D17F"/>
            </a:solidFill>
            <a:ln>
              <a:solidFill>
                <a:srgbClr val="20D17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1435" tIns="25718" rIns="51435" bIns="25718" numCol="1" spcCol="0" rtlCol="0" fromWordArt="0" anchor="ctr" anchorCtr="0" forceAA="0" compatLnSpc="1">
              <a:prstTxWarp prst="textNoShape">
                <a:avLst/>
              </a:prstTxWarp>
              <a:noAutofit/>
            </a:bodyPr>
            <a:lstStyle/>
            <a:p>
              <a:pPr algn="ctr"/>
              <a:endParaRPr lang="pt-PT" sz="1013"/>
            </a:p>
          </p:txBody>
        </p:sp>
        <p:sp>
          <p:nvSpPr>
            <p:cNvPr id="9" name="Retângulo 8"/>
            <p:cNvSpPr/>
            <p:nvPr/>
          </p:nvSpPr>
          <p:spPr>
            <a:xfrm rot="16200000">
              <a:off x="-5069157" y="5305641"/>
              <a:ext cx="10513000" cy="235927"/>
            </a:xfrm>
            <a:prstGeom prst="rect">
              <a:avLst/>
            </a:prstGeom>
            <a:solidFill>
              <a:srgbClr val="20D17F"/>
            </a:solidFill>
            <a:ln>
              <a:solidFill>
                <a:srgbClr val="20D17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1435" tIns="25718" rIns="51435" bIns="25718" numCol="1" spcCol="0" rtlCol="0" fromWordArt="0" anchor="ctr" anchorCtr="0" forceAA="0" compatLnSpc="1">
              <a:prstTxWarp prst="textNoShape">
                <a:avLst/>
              </a:prstTxWarp>
              <a:noAutofit/>
            </a:bodyPr>
            <a:lstStyle/>
            <a:p>
              <a:pPr algn="ctr"/>
              <a:endParaRPr lang="pt-PT" sz="1013"/>
            </a:p>
          </p:txBody>
        </p:sp>
      </p:grpSp>
      <p:sp>
        <p:nvSpPr>
          <p:cNvPr id="10" name="Rectangle 7"/>
          <p:cNvSpPr>
            <a:spLocks noChangeArrowheads="1"/>
          </p:cNvSpPr>
          <p:nvPr/>
        </p:nvSpPr>
        <p:spPr bwMode="auto">
          <a:xfrm>
            <a:off x="0" y="3177456"/>
            <a:ext cx="103939" cy="2078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51435" tIns="25718" rIns="51435" bIns="25718" numCol="1" anchor="ctr" anchorCtr="0" compatLnSpc="1">
            <a:prstTxWarp prst="textNoShape">
              <a:avLst/>
            </a:prstTxWarp>
            <a:spAutoFit/>
          </a:bodyPr>
          <a:lstStyle/>
          <a:p>
            <a:endParaRPr lang="pt-PT" sz="1013"/>
          </a:p>
        </p:txBody>
      </p:sp>
      <p:pic>
        <p:nvPicPr>
          <p:cNvPr id="11" name="Imagem 10" descr="C:\Users\pedroG\AppData\Local\Microsoft\Windows\INetCache\Content.Word\EEA_grants@2x.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5881" y="495939"/>
            <a:ext cx="1365528" cy="957620"/>
          </a:xfrm>
          <a:prstGeom prst="rect">
            <a:avLst/>
          </a:prstGeom>
          <a:noFill/>
          <a:ln>
            <a:noFill/>
          </a:ln>
        </p:spPr>
      </p:pic>
      <p:pic>
        <p:nvPicPr>
          <p:cNvPr id="12" name="Imagem 11"/>
          <p:cNvPicPr/>
          <p:nvPr/>
        </p:nvPicPr>
        <p:blipFill>
          <a:blip r:embed="rId3" cstate="print">
            <a:extLst>
              <a:ext uri="{28A0092B-C50C-407E-A947-70E740481C1C}">
                <a14:useLocalDpi xmlns:a14="http://schemas.microsoft.com/office/drawing/2010/main" val="0"/>
              </a:ext>
            </a:extLst>
          </a:blip>
          <a:stretch>
            <a:fillRect/>
          </a:stretch>
        </p:blipFill>
        <p:spPr>
          <a:xfrm>
            <a:off x="4188388" y="395926"/>
            <a:ext cx="2092762" cy="1157645"/>
          </a:xfrm>
          <a:prstGeom prst="rect">
            <a:avLst/>
          </a:prstGeom>
        </p:spPr>
      </p:pic>
      <p:sp>
        <p:nvSpPr>
          <p:cNvPr id="13" name="Rectangle 8"/>
          <p:cNvSpPr>
            <a:spLocks noChangeArrowheads="1"/>
          </p:cNvSpPr>
          <p:nvPr/>
        </p:nvSpPr>
        <p:spPr bwMode="auto">
          <a:xfrm>
            <a:off x="6148782" y="9613682"/>
            <a:ext cx="534593" cy="121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1435" tIns="25718" rIns="51435" bIns="25718" numCol="1" anchor="ctr" anchorCtr="0" compatLnSpc="1">
            <a:prstTxWarp prst="textNoShape">
              <a:avLst/>
            </a:prstTxWarp>
            <a:spAutoFit/>
          </a:bodyPr>
          <a:lstStyle>
            <a:lvl1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1pPr>
            <a:lvl2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2pPr>
            <a:lvl3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3pPr>
            <a:lvl4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4pPr>
            <a:lvl5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5pPr>
            <a:lvl6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6pPr>
            <a:lvl7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7pPr>
            <a:lvl8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8pPr>
            <a:lvl9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9pPr>
          </a:lstStyle>
          <a:p>
            <a:pPr algn="ctr" defTabSz="514350">
              <a:tabLst>
                <a:tab pos="1518940" algn="ctr"/>
                <a:tab pos="3037880" algn="r"/>
              </a:tabLst>
            </a:pPr>
            <a:r>
              <a:rPr lang="pt-PT" altLang="pt-PT" sz="450" b="1" dirty="0" err="1" smtClean="0">
                <a:ea typeface="Calibri" panose="020F0502020204030204" pitchFamily="34" charset="0"/>
                <a:cs typeface="Arial" panose="020B0604020202020204" pitchFamily="34" charset="0"/>
              </a:rPr>
              <a:t>Number</a:t>
            </a:r>
            <a:r>
              <a:rPr lang="pt-PT" altLang="pt-PT" sz="450" b="1" dirty="0" smtClean="0">
                <a:ea typeface="Calibri" panose="020F0502020204030204" pitchFamily="34" charset="0"/>
                <a:cs typeface="Arial" panose="020B0604020202020204" pitchFamily="34" charset="0"/>
              </a:rPr>
              <a:t> </a:t>
            </a:r>
            <a:r>
              <a:rPr lang="pt-PT" altLang="pt-PT" sz="450" b="1" dirty="0" smtClean="0">
                <a:solidFill>
                  <a:srgbClr val="00B050"/>
                </a:solidFill>
                <a:ea typeface="Calibri" panose="020F0502020204030204" pitchFamily="34" charset="0"/>
                <a:cs typeface="Arial" panose="020B0604020202020204" pitchFamily="34" charset="0"/>
              </a:rPr>
              <a:t>THREE</a:t>
            </a:r>
            <a:endParaRPr lang="pt-PT" altLang="pt-PT" sz="563" dirty="0">
              <a:cs typeface="Arial" panose="020B0604020202020204" pitchFamily="34" charset="0"/>
            </a:endParaRPr>
          </a:p>
        </p:txBody>
      </p:sp>
    </p:spTree>
    <p:extLst>
      <p:ext uri="{BB962C8B-B14F-4D97-AF65-F5344CB8AC3E}">
        <p14:creationId xmlns:p14="http://schemas.microsoft.com/office/powerpoint/2010/main" val="4042773812"/>
      </p:ext>
    </p:extLst>
  </p:cSld>
  <p:clrMapOvr>
    <a:masterClrMapping/>
  </p:clrMapOvr>
  <mc:AlternateContent xmlns:mc="http://schemas.openxmlformats.org/markup-compatibility/2006" xmlns:p14="http://schemas.microsoft.com/office/powerpoint/2010/main">
    <mc:Choice Requires="p14">
      <p:transition spd="slow" p14:dur="2000" advClick="0" advTm="4000"/>
    </mc:Choice>
    <mc:Fallback xmlns="">
      <p:transition spd="slow" advClick="0" advTm="4000"/>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548694" y="3192899"/>
            <a:ext cx="5806976" cy="3097541"/>
          </a:xfrm>
        </p:spPr>
        <p:txBody>
          <a:bodyPr>
            <a:normAutofit/>
          </a:bodyPr>
          <a:lstStyle/>
          <a:p>
            <a:pPr marL="0" indent="0" algn="just">
              <a:spcAft>
                <a:spcPts val="338"/>
              </a:spcAft>
              <a:buNone/>
            </a:pPr>
            <a:r>
              <a:rPr lang="en-GB" sz="2025" b="1" dirty="0" smtClean="0">
                <a:ea typeface="Times New Roman" panose="02020603050405020304" pitchFamily="18" charset="0"/>
              </a:rPr>
              <a:t>Bilateral Relations Fund</a:t>
            </a:r>
            <a:endParaRPr lang="en-GB" sz="1800" dirty="0" smtClean="0">
              <a:ea typeface="Times New Roman" panose="02020603050405020304" pitchFamily="18" charset="0"/>
            </a:endParaRPr>
          </a:p>
          <a:p>
            <a:pPr marL="0" indent="0" algn="just">
              <a:spcAft>
                <a:spcPts val="338"/>
              </a:spcAft>
              <a:buNone/>
            </a:pPr>
            <a:r>
              <a:rPr lang="en-GB" sz="1800" b="1" dirty="0" smtClean="0">
                <a:ea typeface="Cambria" panose="02040503050406030204" pitchFamily="18" charset="0"/>
              </a:rPr>
              <a:t>EEA and Norway Grants 2014-2021</a:t>
            </a:r>
            <a:endParaRPr lang="en-GB" sz="1800" dirty="0" smtClean="0">
              <a:ea typeface="Times New Roman" panose="02020603050405020304" pitchFamily="18" charset="0"/>
            </a:endParaRPr>
          </a:p>
          <a:p>
            <a:pPr marL="0" indent="0" algn="just">
              <a:spcAft>
                <a:spcPts val="338"/>
              </a:spcAft>
              <a:buNone/>
            </a:pPr>
            <a:r>
              <a:rPr lang="en-GB" sz="1800" b="1" dirty="0" smtClean="0">
                <a:ea typeface="Times New Roman" panose="02020603050405020304" pitchFamily="18" charset="0"/>
              </a:rPr>
              <a:t> </a:t>
            </a:r>
            <a:endParaRPr lang="en-GB" sz="1800" dirty="0" smtClean="0">
              <a:ea typeface="Times New Roman" panose="02020603050405020304" pitchFamily="18" charset="0"/>
            </a:endParaRPr>
          </a:p>
          <a:p>
            <a:pPr marL="0" indent="0">
              <a:spcAft>
                <a:spcPts val="338"/>
              </a:spcAft>
              <a:buNone/>
            </a:pPr>
            <a:r>
              <a:rPr lang="en-GB" b="1" dirty="0" smtClean="0">
                <a:solidFill>
                  <a:srgbClr val="000000"/>
                </a:solidFill>
                <a:latin typeface="Calibri" panose="020F0502020204030204" pitchFamily="34" charset="0"/>
                <a:ea typeface="Times New Roman" panose="02020603050405020304" pitchFamily="18" charset="0"/>
              </a:rPr>
              <a:t>Conference </a:t>
            </a:r>
          </a:p>
          <a:p>
            <a:pPr marL="0" indent="0">
              <a:spcAft>
                <a:spcPts val="338"/>
              </a:spcAft>
              <a:buNone/>
            </a:pPr>
            <a:r>
              <a:rPr lang="en-GB" b="1" i="1" dirty="0" smtClean="0">
                <a:solidFill>
                  <a:srgbClr val="000000"/>
                </a:solidFill>
                <a:latin typeface="Calibri" panose="020F0502020204030204" pitchFamily="34" charset="0"/>
                <a:ea typeface="Times New Roman" panose="02020603050405020304" pitchFamily="18" charset="0"/>
              </a:rPr>
              <a:t>Breaking the Barriers in a Circular Economy</a:t>
            </a:r>
            <a:r>
              <a:rPr lang="en-GB" b="1" dirty="0" smtClean="0">
                <a:solidFill>
                  <a:srgbClr val="000000"/>
                </a:solidFill>
                <a:latin typeface="Calibri" panose="020F0502020204030204" pitchFamily="34" charset="0"/>
                <a:ea typeface="Times New Roman" panose="02020603050405020304" pitchFamily="18" charset="0"/>
              </a:rPr>
              <a:t/>
            </a:r>
            <a:br>
              <a:rPr lang="en-GB" b="1" dirty="0" smtClean="0">
                <a:solidFill>
                  <a:srgbClr val="000000"/>
                </a:solidFill>
                <a:latin typeface="Calibri" panose="020F0502020204030204" pitchFamily="34" charset="0"/>
                <a:ea typeface="Times New Roman" panose="02020603050405020304" pitchFamily="18" charset="0"/>
              </a:rPr>
            </a:br>
            <a:r>
              <a:rPr lang="en-GB" b="1" dirty="0" smtClean="0">
                <a:solidFill>
                  <a:srgbClr val="000000"/>
                </a:solidFill>
                <a:latin typeface="Calibri" panose="020F0502020204030204" pitchFamily="34" charset="0"/>
                <a:ea typeface="Times New Roman" panose="02020603050405020304" pitchFamily="18" charset="0"/>
              </a:rPr>
              <a:t>24 and 25 of September 2019 | Oslo, Norway</a:t>
            </a:r>
            <a:endParaRPr lang="en-GB" dirty="0" smtClean="0">
              <a:solidFill>
                <a:srgbClr val="000000"/>
              </a:solidFill>
              <a:ea typeface="Cambria" panose="02040503050406030204" pitchFamily="18" charset="0"/>
            </a:endParaRPr>
          </a:p>
          <a:p>
            <a:pPr marL="0" indent="0" algn="just">
              <a:spcAft>
                <a:spcPts val="338"/>
              </a:spcAft>
              <a:buNone/>
            </a:pPr>
            <a:endParaRPr lang="en-GB" dirty="0" smtClean="0">
              <a:solidFill>
                <a:srgbClr val="000000"/>
              </a:solidFill>
              <a:ea typeface="Cambria" panose="02040503050406030204" pitchFamily="18" charset="0"/>
            </a:endParaRPr>
          </a:p>
          <a:p>
            <a:pPr marL="0" indent="0" algn="just">
              <a:spcAft>
                <a:spcPts val="338"/>
              </a:spcAft>
              <a:buNone/>
            </a:pPr>
            <a:r>
              <a:rPr lang="en-GB" sz="1125" dirty="0" smtClean="0">
                <a:solidFill>
                  <a:srgbClr val="000000"/>
                </a:solidFill>
                <a:ea typeface="Cambria" panose="02040503050406030204" pitchFamily="18" charset="0"/>
              </a:rPr>
              <a:t>Organized by </a:t>
            </a:r>
            <a:r>
              <a:rPr lang="en-GB" sz="1350" b="1" i="1" dirty="0" smtClean="0">
                <a:solidFill>
                  <a:srgbClr val="000000"/>
                </a:solidFill>
                <a:ea typeface="Cambria" panose="02040503050406030204" pitchFamily="18" charset="0"/>
              </a:rPr>
              <a:t>Innovation Norway</a:t>
            </a:r>
            <a:endParaRPr lang="en-GB" sz="1350" b="1" i="1" dirty="0">
              <a:ea typeface="Times New Roman" panose="02020603050405020304" pitchFamily="18" charset="0"/>
            </a:endParaRPr>
          </a:p>
        </p:txBody>
      </p:sp>
      <p:grpSp>
        <p:nvGrpSpPr>
          <p:cNvPr id="3074" name="Group 5151"/>
          <p:cNvGrpSpPr>
            <a:grpSpLocks/>
          </p:cNvGrpSpPr>
          <p:nvPr/>
        </p:nvGrpSpPr>
        <p:grpSpPr bwMode="auto">
          <a:xfrm>
            <a:off x="0" y="3024188"/>
            <a:ext cx="551855" cy="387548"/>
            <a:chOff x="0" y="0"/>
            <a:chExt cx="9814" cy="6888"/>
          </a:xfrm>
        </p:grpSpPr>
      </p:grpSp>
      <p:grpSp>
        <p:nvGrpSpPr>
          <p:cNvPr id="2" name="Grupo 1"/>
          <p:cNvGrpSpPr/>
          <p:nvPr/>
        </p:nvGrpSpPr>
        <p:grpSpPr>
          <a:xfrm>
            <a:off x="0" y="0"/>
            <a:ext cx="6858000" cy="9906000"/>
            <a:chOff x="0" y="0"/>
            <a:chExt cx="6858000" cy="9906000"/>
          </a:xfrm>
        </p:grpSpPr>
        <p:grpSp>
          <p:nvGrpSpPr>
            <p:cNvPr id="3171" name="Grupo 3170"/>
            <p:cNvGrpSpPr/>
            <p:nvPr/>
          </p:nvGrpSpPr>
          <p:grpSpPr>
            <a:xfrm>
              <a:off x="523230" y="344037"/>
              <a:ext cx="5806976" cy="425946"/>
              <a:chOff x="1089819" y="530155"/>
              <a:chExt cx="10323512" cy="757237"/>
            </a:xfrm>
          </p:grpSpPr>
          <p:pic>
            <p:nvPicPr>
              <p:cNvPr id="3253" name="Picture 56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86375" y="677864"/>
                <a:ext cx="1619250" cy="581025"/>
              </a:xfrm>
              <a:prstGeom prst="rect">
                <a:avLst/>
              </a:prstGeom>
              <a:noFill/>
              <a:extLst>
                <a:ext uri="{909E8E84-426E-40DD-AFC4-6F175D3DCCD1}">
                  <a14:hiddenFill xmlns:a14="http://schemas.microsoft.com/office/drawing/2010/main">
                    <a:solidFill>
                      <a:srgbClr val="FFFFFF"/>
                    </a:solidFill>
                  </a14:hiddenFill>
                </a:ext>
              </a:extLst>
            </p:spPr>
          </p:pic>
          <p:pic>
            <p:nvPicPr>
              <p:cNvPr id="3312" name="Picture 56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41731" y="530155"/>
                <a:ext cx="1371600" cy="757237"/>
              </a:xfrm>
              <a:prstGeom prst="rect">
                <a:avLst/>
              </a:prstGeom>
              <a:noFill/>
              <a:extLst>
                <a:ext uri="{909E8E84-426E-40DD-AFC4-6F175D3DCCD1}">
                  <a14:hiddenFill xmlns:a14="http://schemas.microsoft.com/office/drawing/2010/main">
                    <a:solidFill>
                      <a:srgbClr val="FFFFFF"/>
                    </a:solidFill>
                  </a14:hiddenFill>
                </a:ext>
              </a:extLst>
            </p:spPr>
          </p:pic>
          <p:sp>
            <p:nvSpPr>
              <p:cNvPr id="249" name="object 7"/>
              <p:cNvSpPr/>
              <p:nvPr/>
            </p:nvSpPr>
            <p:spPr>
              <a:xfrm>
                <a:off x="1089819" y="530155"/>
                <a:ext cx="1060450" cy="743585"/>
              </a:xfrm>
              <a:prstGeom prst="rect">
                <a:avLst/>
              </a:prstGeom>
              <a:blipFill>
                <a:blip r:embed="rId4" cstate="print"/>
                <a:stretch>
                  <a:fillRect/>
                </a:stretch>
              </a:blipFill>
            </p:spPr>
            <p:txBody>
              <a:bodyPr wrap="square" lIns="0" tIns="0" rIns="0" bIns="0" rtlCol="0"/>
              <a:lstStyle/>
              <a:p>
                <a:endParaRPr lang="pt-PT" sz="1013"/>
              </a:p>
            </p:txBody>
          </p:sp>
        </p:grpSp>
        <p:sp>
          <p:nvSpPr>
            <p:cNvPr id="253" name="Retângulo 252"/>
            <p:cNvSpPr/>
            <p:nvPr/>
          </p:nvSpPr>
          <p:spPr>
            <a:xfrm>
              <a:off x="214829" y="9528278"/>
              <a:ext cx="1652071" cy="196208"/>
            </a:xfrm>
            <a:prstGeom prst="rect">
              <a:avLst/>
            </a:prstGeom>
          </p:spPr>
          <p:txBody>
            <a:bodyPr wrap="square">
              <a:spAutoFit/>
            </a:bodyPr>
            <a:lstStyle/>
            <a:p>
              <a:pPr>
                <a:tabLst>
                  <a:tab pos="1518761" algn="ctr"/>
                  <a:tab pos="3037523" algn="r"/>
                </a:tabLst>
              </a:pPr>
              <a:r>
                <a:rPr lang="pt-PT" sz="675" b="1" dirty="0" err="1">
                  <a:latin typeface="Arial" panose="020B0604020202020204" pitchFamily="34" charset="0"/>
                  <a:ea typeface="Calibri" panose="020F0502020204030204" pitchFamily="34" charset="0"/>
                  <a:cs typeface="Times New Roman" panose="02020603050405020304" pitchFamily="18" charset="0"/>
                </a:rPr>
                <a:t>Environment</a:t>
              </a:r>
              <a:r>
                <a:rPr lang="pt-PT" sz="675" b="1" dirty="0">
                  <a:latin typeface="Arial" panose="020B0604020202020204" pitchFamily="34" charset="0"/>
                  <a:ea typeface="Calibri" panose="020F0502020204030204" pitchFamily="34" charset="0"/>
                  <a:cs typeface="Times New Roman" panose="02020603050405020304" pitchFamily="18" charset="0"/>
                </a:rPr>
                <a:t> </a:t>
              </a:r>
              <a:r>
                <a:rPr lang="pt-PT" sz="675" b="1" dirty="0" err="1">
                  <a:solidFill>
                    <a:srgbClr val="00B050"/>
                  </a:solidFill>
                  <a:latin typeface="Arial" panose="020B0604020202020204" pitchFamily="34" charset="0"/>
                  <a:ea typeface="Calibri" panose="020F0502020204030204" pitchFamily="34" charset="0"/>
                  <a:cs typeface="Times New Roman" panose="02020603050405020304" pitchFamily="18" charset="0"/>
                </a:rPr>
                <a:t>Programme</a:t>
              </a:r>
              <a:r>
                <a:rPr lang="pt-PT" sz="675" b="1" dirty="0">
                  <a:latin typeface="Arial" panose="020B0604020202020204" pitchFamily="34" charset="0"/>
                  <a:ea typeface="Calibri" panose="020F0502020204030204" pitchFamily="34" charset="0"/>
                  <a:cs typeface="Times New Roman" panose="02020603050405020304" pitchFamily="18" charset="0"/>
                </a:rPr>
                <a:t> in </a:t>
              </a:r>
              <a:r>
                <a:rPr lang="pt-PT" sz="675" b="1" dirty="0" err="1">
                  <a:latin typeface="Arial" panose="020B0604020202020204" pitchFamily="34" charset="0"/>
                  <a:ea typeface="Calibri" panose="020F0502020204030204" pitchFamily="34" charset="0"/>
                  <a:cs typeface="Times New Roman" panose="02020603050405020304" pitchFamily="18" charset="0"/>
                </a:rPr>
                <a:t>Action</a:t>
              </a:r>
              <a:endParaRPr lang="pt-PT" sz="675" b="1" dirty="0">
                <a:latin typeface="Arial" panose="020B0604020202020204" pitchFamily="34" charset="0"/>
                <a:ea typeface="Calibri" panose="020F0502020204030204" pitchFamily="34" charset="0"/>
                <a:cs typeface="Times New Roman" panose="02020603050405020304" pitchFamily="18" charset="0"/>
              </a:endParaRPr>
            </a:p>
          </p:txBody>
        </p:sp>
        <p:grpSp>
          <p:nvGrpSpPr>
            <p:cNvPr id="14" name="Grupo 13"/>
            <p:cNvGrpSpPr/>
            <p:nvPr/>
          </p:nvGrpSpPr>
          <p:grpSpPr>
            <a:xfrm>
              <a:off x="0" y="0"/>
              <a:ext cx="6858000" cy="9906000"/>
              <a:chOff x="69378" y="9585"/>
              <a:chExt cx="7531606" cy="10670520"/>
            </a:xfrm>
          </p:grpSpPr>
          <p:sp>
            <p:nvSpPr>
              <p:cNvPr id="15" name="Retângulo 14"/>
              <p:cNvSpPr/>
              <p:nvPr/>
            </p:nvSpPr>
            <p:spPr>
              <a:xfrm>
                <a:off x="69378" y="9587"/>
                <a:ext cx="7526595" cy="244337"/>
              </a:xfrm>
              <a:prstGeom prst="rect">
                <a:avLst/>
              </a:prstGeom>
              <a:solidFill>
                <a:srgbClr val="20D17F"/>
              </a:solidFill>
              <a:ln>
                <a:solidFill>
                  <a:srgbClr val="20D17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1435" tIns="25718" rIns="51435" bIns="25718" numCol="1" spcCol="0" rtlCol="0" fromWordArt="0" anchor="ctr" anchorCtr="0" forceAA="0" compatLnSpc="1">
                <a:prstTxWarp prst="textNoShape">
                  <a:avLst/>
                </a:prstTxWarp>
                <a:noAutofit/>
              </a:bodyPr>
              <a:lstStyle/>
              <a:p>
                <a:pPr algn="ctr"/>
                <a:endParaRPr lang="pt-PT" sz="1013"/>
              </a:p>
            </p:txBody>
          </p:sp>
          <p:sp>
            <p:nvSpPr>
              <p:cNvPr id="16" name="Retângulo 15"/>
              <p:cNvSpPr/>
              <p:nvPr/>
            </p:nvSpPr>
            <p:spPr>
              <a:xfrm rot="16200000">
                <a:off x="2173220" y="5252339"/>
                <a:ext cx="10670518" cy="185009"/>
              </a:xfrm>
              <a:prstGeom prst="rect">
                <a:avLst/>
              </a:prstGeom>
              <a:solidFill>
                <a:srgbClr val="20D17F"/>
              </a:solidFill>
              <a:ln>
                <a:solidFill>
                  <a:srgbClr val="20D17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1435" tIns="25718" rIns="51435" bIns="25718" numCol="1" spcCol="0" rtlCol="0" fromWordArt="0" anchor="ctr" anchorCtr="0" forceAA="0" compatLnSpc="1">
                <a:prstTxWarp prst="textNoShape">
                  <a:avLst/>
                </a:prstTxWarp>
                <a:noAutofit/>
              </a:bodyPr>
              <a:lstStyle/>
              <a:p>
                <a:pPr algn="ctr"/>
                <a:endParaRPr lang="pt-PT" sz="1013"/>
              </a:p>
            </p:txBody>
          </p:sp>
          <p:sp>
            <p:nvSpPr>
              <p:cNvPr id="17" name="Retângulo 16"/>
              <p:cNvSpPr/>
              <p:nvPr/>
            </p:nvSpPr>
            <p:spPr>
              <a:xfrm>
                <a:off x="69378" y="10499835"/>
                <a:ext cx="7531606" cy="180269"/>
              </a:xfrm>
              <a:prstGeom prst="rect">
                <a:avLst/>
              </a:prstGeom>
              <a:solidFill>
                <a:srgbClr val="20D17F"/>
              </a:solidFill>
              <a:ln>
                <a:solidFill>
                  <a:srgbClr val="20D17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1435" tIns="25718" rIns="51435" bIns="25718" numCol="1" spcCol="0" rtlCol="0" fromWordArt="0" anchor="ctr" anchorCtr="0" forceAA="0" compatLnSpc="1">
                <a:prstTxWarp prst="textNoShape">
                  <a:avLst/>
                </a:prstTxWarp>
                <a:noAutofit/>
              </a:bodyPr>
              <a:lstStyle/>
              <a:p>
                <a:pPr algn="ctr"/>
                <a:endParaRPr lang="pt-PT" sz="1013"/>
              </a:p>
            </p:txBody>
          </p:sp>
          <p:sp>
            <p:nvSpPr>
              <p:cNvPr id="18" name="Retângulo 17"/>
              <p:cNvSpPr/>
              <p:nvPr/>
            </p:nvSpPr>
            <p:spPr>
              <a:xfrm rot="16200000">
                <a:off x="-5069157" y="5305641"/>
                <a:ext cx="10513000" cy="235927"/>
              </a:xfrm>
              <a:prstGeom prst="rect">
                <a:avLst/>
              </a:prstGeom>
              <a:solidFill>
                <a:srgbClr val="20D17F"/>
              </a:solidFill>
              <a:ln>
                <a:solidFill>
                  <a:srgbClr val="20D17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1435" tIns="25718" rIns="51435" bIns="25718" numCol="1" spcCol="0" rtlCol="0" fromWordArt="0" anchor="ctr" anchorCtr="0" forceAA="0" compatLnSpc="1">
                <a:prstTxWarp prst="textNoShape">
                  <a:avLst/>
                </a:prstTxWarp>
                <a:noAutofit/>
              </a:bodyPr>
              <a:lstStyle/>
              <a:p>
                <a:pPr algn="ctr"/>
                <a:endParaRPr lang="pt-PT" sz="1013"/>
              </a:p>
            </p:txBody>
          </p:sp>
        </p:grpSp>
      </p:grpSp>
      <p:sp>
        <p:nvSpPr>
          <p:cNvPr id="19" name="Rectangle 8"/>
          <p:cNvSpPr>
            <a:spLocks noChangeArrowheads="1"/>
          </p:cNvSpPr>
          <p:nvPr/>
        </p:nvSpPr>
        <p:spPr bwMode="auto">
          <a:xfrm>
            <a:off x="6148782" y="9613682"/>
            <a:ext cx="534593" cy="121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1435" tIns="25718" rIns="51435" bIns="25718" numCol="1" anchor="ctr" anchorCtr="0" compatLnSpc="1">
            <a:prstTxWarp prst="textNoShape">
              <a:avLst/>
            </a:prstTxWarp>
            <a:spAutoFit/>
          </a:bodyPr>
          <a:lstStyle>
            <a:lvl1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1pPr>
            <a:lvl2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2pPr>
            <a:lvl3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3pPr>
            <a:lvl4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4pPr>
            <a:lvl5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5pPr>
            <a:lvl6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6pPr>
            <a:lvl7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7pPr>
            <a:lvl8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8pPr>
            <a:lvl9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9pPr>
          </a:lstStyle>
          <a:p>
            <a:pPr algn="ctr" defTabSz="514350">
              <a:tabLst>
                <a:tab pos="1518940" algn="ctr"/>
                <a:tab pos="3037880" algn="r"/>
              </a:tabLst>
            </a:pPr>
            <a:r>
              <a:rPr lang="pt-PT" altLang="pt-PT" sz="450" b="1" dirty="0" err="1" smtClean="0">
                <a:ea typeface="Calibri" panose="020F0502020204030204" pitchFamily="34" charset="0"/>
                <a:cs typeface="Arial" panose="020B0604020202020204" pitchFamily="34" charset="0"/>
              </a:rPr>
              <a:t>Number</a:t>
            </a:r>
            <a:r>
              <a:rPr lang="pt-PT" altLang="pt-PT" sz="450" b="1" dirty="0" smtClean="0">
                <a:ea typeface="Calibri" panose="020F0502020204030204" pitchFamily="34" charset="0"/>
                <a:cs typeface="Arial" panose="020B0604020202020204" pitchFamily="34" charset="0"/>
              </a:rPr>
              <a:t> </a:t>
            </a:r>
            <a:r>
              <a:rPr lang="pt-PT" altLang="pt-PT" sz="450" b="1" dirty="0" smtClean="0">
                <a:solidFill>
                  <a:srgbClr val="00B050"/>
                </a:solidFill>
                <a:ea typeface="Calibri" panose="020F0502020204030204" pitchFamily="34" charset="0"/>
                <a:cs typeface="Arial" panose="020B0604020202020204" pitchFamily="34" charset="0"/>
              </a:rPr>
              <a:t>THREE</a:t>
            </a:r>
            <a:endParaRPr lang="pt-PT" altLang="pt-PT" sz="563" dirty="0">
              <a:cs typeface="Arial" panose="020B0604020202020204" pitchFamily="34" charset="0"/>
            </a:endParaRPr>
          </a:p>
        </p:txBody>
      </p:sp>
    </p:spTree>
    <p:extLst>
      <p:ext uri="{BB962C8B-B14F-4D97-AF65-F5344CB8AC3E}">
        <p14:creationId xmlns:p14="http://schemas.microsoft.com/office/powerpoint/2010/main" val="3101012159"/>
      </p:ext>
    </p:extLst>
  </p:cSld>
  <p:clrMapOvr>
    <a:masterClrMapping/>
  </p:clrMapOvr>
  <mc:AlternateContent xmlns:mc="http://schemas.openxmlformats.org/markup-compatibility/2006" xmlns:p14="http://schemas.microsoft.com/office/powerpoint/2010/main">
    <mc:Choice Requires="p14">
      <p:transition spd="slow" p14:dur="2000" advClick="0" advTm="4000"/>
    </mc:Choice>
    <mc:Fallback xmlns="">
      <p:transition spd="slow" advClick="0" advTm="4000"/>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Marcador de Posição de Conteúdo 2"/>
          <p:cNvSpPr>
            <a:spLocks noGrp="1"/>
          </p:cNvSpPr>
          <p:nvPr>
            <p:ph idx="1"/>
          </p:nvPr>
        </p:nvSpPr>
        <p:spPr>
          <a:xfrm>
            <a:off x="214830" y="1292772"/>
            <a:ext cx="3240000" cy="7918758"/>
          </a:xfrm>
        </p:spPr>
        <p:txBody>
          <a:bodyPr lIns="144000" rIns="144000">
            <a:noAutofit/>
          </a:bodyPr>
          <a:lstStyle/>
          <a:p>
            <a:pPr marL="144000" indent="0">
              <a:lnSpc>
                <a:spcPct val="100000"/>
              </a:lnSpc>
              <a:spcBef>
                <a:spcPts val="0"/>
              </a:spcBef>
              <a:spcAft>
                <a:spcPts val="600"/>
              </a:spcAft>
              <a:buNone/>
            </a:pPr>
            <a:r>
              <a:rPr lang="en-US" sz="1600" dirty="0">
                <a:ea typeface="Times New Roman" panose="02020603050405020304" pitchFamily="18" charset="0"/>
              </a:rPr>
              <a:t>This event was part of the Oslo Innovation Week, and took place from 24 to 25 September 2019.</a:t>
            </a:r>
          </a:p>
          <a:p>
            <a:pPr marL="144000" indent="0">
              <a:lnSpc>
                <a:spcPct val="100000"/>
              </a:lnSpc>
              <a:spcBef>
                <a:spcPts val="0"/>
              </a:spcBef>
              <a:spcAft>
                <a:spcPts val="600"/>
              </a:spcAft>
              <a:buNone/>
            </a:pPr>
            <a:r>
              <a:rPr lang="en-US" sz="1600" dirty="0">
                <a:ea typeface="Times New Roman" panose="02020603050405020304" pitchFamily="18" charset="0"/>
              </a:rPr>
              <a:t>The initiative aimed to promote partnerships or funding for circular economy projects between Norwegian and international entities, researchers and socio-economic agents, in particular in the following key areas:</a:t>
            </a:r>
          </a:p>
          <a:p>
            <a:pPr marL="180000" indent="-180000">
              <a:lnSpc>
                <a:spcPct val="100000"/>
              </a:lnSpc>
              <a:spcBef>
                <a:spcPts val="0"/>
              </a:spcBef>
              <a:spcAft>
                <a:spcPts val="600"/>
              </a:spcAft>
            </a:pPr>
            <a:r>
              <a:rPr lang="en-US" sz="1600" dirty="0">
                <a:ea typeface="Times New Roman" panose="02020603050405020304" pitchFamily="18" charset="0"/>
              </a:rPr>
              <a:t>Reducing material and resource </a:t>
            </a:r>
            <a:r>
              <a:rPr lang="en-US" sz="1600" dirty="0" smtClean="0">
                <a:ea typeface="Times New Roman" panose="02020603050405020304" pitchFamily="18" charset="0"/>
              </a:rPr>
              <a:t>inputs;</a:t>
            </a:r>
            <a:endParaRPr lang="en-US" sz="1600" dirty="0">
              <a:ea typeface="Times New Roman" panose="02020603050405020304" pitchFamily="18" charset="0"/>
            </a:endParaRPr>
          </a:p>
          <a:p>
            <a:pPr marL="180000" indent="-180000">
              <a:lnSpc>
                <a:spcPct val="100000"/>
              </a:lnSpc>
              <a:spcBef>
                <a:spcPts val="0"/>
              </a:spcBef>
              <a:spcAft>
                <a:spcPts val="600"/>
              </a:spcAft>
            </a:pPr>
            <a:r>
              <a:rPr lang="en-US" sz="1600" dirty="0">
                <a:ea typeface="Times New Roman" panose="02020603050405020304" pitchFamily="18" charset="0"/>
              </a:rPr>
              <a:t>Maintaining the value of products, materials and resources for as long as </a:t>
            </a:r>
            <a:r>
              <a:rPr lang="en-US" sz="1600" dirty="0" smtClean="0">
                <a:ea typeface="Times New Roman" panose="02020603050405020304" pitchFamily="18" charset="0"/>
              </a:rPr>
              <a:t>possible;</a:t>
            </a:r>
            <a:endParaRPr lang="en-US" sz="1600" dirty="0">
              <a:ea typeface="Times New Roman" panose="02020603050405020304" pitchFamily="18" charset="0"/>
            </a:endParaRPr>
          </a:p>
          <a:p>
            <a:pPr marL="180000" indent="-180000">
              <a:lnSpc>
                <a:spcPct val="100000"/>
              </a:lnSpc>
              <a:spcBef>
                <a:spcPts val="0"/>
              </a:spcBef>
              <a:spcAft>
                <a:spcPts val="600"/>
              </a:spcAft>
            </a:pPr>
            <a:r>
              <a:rPr lang="en-US" sz="1600" dirty="0" smtClean="0">
                <a:ea typeface="Times New Roman" panose="02020603050405020304" pitchFamily="18" charset="0"/>
              </a:rPr>
              <a:t>Minimizing </a:t>
            </a:r>
            <a:r>
              <a:rPr lang="en-US" sz="1600" dirty="0">
                <a:ea typeface="Times New Roman" panose="02020603050405020304" pitchFamily="18" charset="0"/>
              </a:rPr>
              <a:t>the generation of </a:t>
            </a:r>
            <a:r>
              <a:rPr lang="en-US" sz="1600" dirty="0" smtClean="0">
                <a:ea typeface="Times New Roman" panose="02020603050405020304" pitchFamily="18" charset="0"/>
              </a:rPr>
              <a:t>waste;</a:t>
            </a:r>
            <a:endParaRPr lang="en-US" sz="1600" dirty="0">
              <a:ea typeface="Times New Roman" panose="02020603050405020304" pitchFamily="18" charset="0"/>
            </a:endParaRPr>
          </a:p>
          <a:p>
            <a:pPr marL="180000" indent="-180000">
              <a:lnSpc>
                <a:spcPct val="100000"/>
              </a:lnSpc>
              <a:spcBef>
                <a:spcPts val="0"/>
              </a:spcBef>
              <a:spcAft>
                <a:spcPts val="600"/>
              </a:spcAft>
            </a:pPr>
            <a:r>
              <a:rPr lang="en-US" sz="1600" dirty="0">
                <a:ea typeface="Times New Roman" panose="02020603050405020304" pitchFamily="18" charset="0"/>
              </a:rPr>
              <a:t>Replacing non-renewable resources with </a:t>
            </a:r>
            <a:r>
              <a:rPr lang="en-US" sz="1600" dirty="0" smtClean="0">
                <a:ea typeface="Times New Roman" panose="02020603050405020304" pitchFamily="18" charset="0"/>
              </a:rPr>
              <a:t>biomass;</a:t>
            </a:r>
            <a:endParaRPr lang="en-US" sz="1600" dirty="0">
              <a:ea typeface="Times New Roman" panose="02020603050405020304" pitchFamily="18" charset="0"/>
            </a:endParaRPr>
          </a:p>
          <a:p>
            <a:pPr marL="180000" indent="-180000">
              <a:lnSpc>
                <a:spcPct val="100000"/>
              </a:lnSpc>
              <a:spcBef>
                <a:spcPts val="0"/>
              </a:spcBef>
              <a:spcAft>
                <a:spcPts val="600"/>
              </a:spcAft>
            </a:pPr>
            <a:r>
              <a:rPr lang="en-US" sz="1600" dirty="0">
                <a:ea typeface="Times New Roman" panose="02020603050405020304" pitchFamily="18" charset="0"/>
              </a:rPr>
              <a:t>protecting oceans and land from waste and litter by remediating existing concentrates, mitigating new pollution and developing biodegradable bio plastics.</a:t>
            </a:r>
            <a:endParaRPr lang="pt-PT" sz="1600" dirty="0"/>
          </a:p>
        </p:txBody>
      </p:sp>
      <p:sp>
        <p:nvSpPr>
          <p:cNvPr id="14" name="Marcador de Posição de Conteúdo 2"/>
          <p:cNvSpPr txBox="1">
            <a:spLocks/>
          </p:cNvSpPr>
          <p:nvPr/>
        </p:nvSpPr>
        <p:spPr>
          <a:xfrm>
            <a:off x="3452646" y="1302201"/>
            <a:ext cx="3240000" cy="7920000"/>
          </a:xfrm>
          <a:prstGeom prst="rect">
            <a:avLst/>
          </a:prstGeom>
        </p:spPr>
        <p:txBody>
          <a:bodyPr vert="horz" lIns="144000" tIns="45720" rIns="144000"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ct val="100000"/>
              </a:lnSpc>
              <a:spcBef>
                <a:spcPts val="0"/>
              </a:spcBef>
              <a:spcAft>
                <a:spcPts val="600"/>
              </a:spcAft>
              <a:buNone/>
            </a:pPr>
            <a:r>
              <a:rPr lang="en-US" sz="1600" dirty="0">
                <a:ea typeface="Times New Roman" panose="02020603050405020304" pitchFamily="18" charset="0"/>
              </a:rPr>
              <a:t>For the Environment Program, this event was of particular interest to potential applicants for funding in the area of ​​</a:t>
            </a:r>
            <a:r>
              <a:rPr lang="en-US" sz="1600" b="1" dirty="0">
                <a:ea typeface="Times New Roman" panose="02020603050405020304" pitchFamily="18" charset="0"/>
              </a:rPr>
              <a:t>plastics, marine litter and construction</a:t>
            </a:r>
            <a:r>
              <a:rPr lang="en-US" sz="1600" dirty="0">
                <a:ea typeface="Times New Roman" panose="02020603050405020304" pitchFamily="18" charset="0"/>
              </a:rPr>
              <a:t>, particularly for the development of projects under:</a:t>
            </a:r>
          </a:p>
          <a:p>
            <a:pPr>
              <a:lnSpc>
                <a:spcPct val="100000"/>
              </a:lnSpc>
              <a:spcBef>
                <a:spcPts val="0"/>
              </a:spcBef>
              <a:spcAft>
                <a:spcPts val="600"/>
              </a:spcAft>
            </a:pPr>
            <a:r>
              <a:rPr lang="en-US" sz="1600" b="1" dirty="0">
                <a:ea typeface="Times New Roman" panose="02020603050405020304" pitchFamily="18" charset="0"/>
              </a:rPr>
              <a:t>Call # 1 </a:t>
            </a:r>
            <a:r>
              <a:rPr lang="en-US" sz="1600" dirty="0">
                <a:ea typeface="Times New Roman" panose="02020603050405020304" pitchFamily="18" charset="0"/>
              </a:rPr>
              <a:t>- Deposit refund system for beverage and can bottles;</a:t>
            </a:r>
          </a:p>
          <a:p>
            <a:pPr>
              <a:lnSpc>
                <a:spcPct val="100000"/>
              </a:lnSpc>
              <a:spcBef>
                <a:spcPts val="0"/>
              </a:spcBef>
              <a:spcAft>
                <a:spcPts val="600"/>
              </a:spcAft>
            </a:pPr>
            <a:r>
              <a:rPr lang="en-US" sz="1600" b="1" dirty="0">
                <a:ea typeface="Times New Roman" panose="02020603050405020304" pitchFamily="18" charset="0"/>
              </a:rPr>
              <a:t>SGS # 1 </a:t>
            </a:r>
            <a:r>
              <a:rPr lang="en-US" sz="1600" dirty="0">
                <a:ea typeface="Times New Roman" panose="02020603050405020304" pitchFamily="18" charset="0"/>
              </a:rPr>
              <a:t>- Prevention and awareness of marine waste reduction;</a:t>
            </a:r>
          </a:p>
          <a:p>
            <a:pPr>
              <a:lnSpc>
                <a:spcPct val="100000"/>
              </a:lnSpc>
              <a:spcBef>
                <a:spcPts val="0"/>
              </a:spcBef>
              <a:spcAft>
                <a:spcPts val="600"/>
              </a:spcAft>
            </a:pPr>
            <a:r>
              <a:rPr lang="en-US" sz="1600" b="1" dirty="0">
                <a:ea typeface="Times New Roman" panose="02020603050405020304" pitchFamily="18" charset="0"/>
              </a:rPr>
              <a:t>Call # 2 </a:t>
            </a:r>
            <a:r>
              <a:rPr lang="en-US" sz="1600" dirty="0">
                <a:ea typeface="Times New Roman" panose="02020603050405020304" pitchFamily="18" charset="0"/>
              </a:rPr>
              <a:t>- Circular Economy in the Construction Sector;</a:t>
            </a:r>
          </a:p>
          <a:p>
            <a:pPr>
              <a:lnSpc>
                <a:spcPct val="100000"/>
              </a:lnSpc>
              <a:spcBef>
                <a:spcPts val="0"/>
              </a:spcBef>
              <a:spcAft>
                <a:spcPts val="600"/>
              </a:spcAft>
            </a:pPr>
            <a:r>
              <a:rPr lang="en-US" sz="1600" b="1" dirty="0">
                <a:ea typeface="Times New Roman" panose="02020603050405020304" pitchFamily="18" charset="0"/>
              </a:rPr>
              <a:t>SGS # 2 </a:t>
            </a:r>
            <a:r>
              <a:rPr lang="en-US" sz="1600" dirty="0">
                <a:ea typeface="Times New Roman" panose="02020603050405020304" pitchFamily="18" charset="0"/>
              </a:rPr>
              <a:t>- Development of standards in the Construction Sector that promote Circular Economy.</a:t>
            </a:r>
            <a:endParaRPr lang="pt-PT" sz="1350" dirty="0"/>
          </a:p>
        </p:txBody>
      </p:sp>
      <p:grpSp>
        <p:nvGrpSpPr>
          <p:cNvPr id="20" name="Grupo 19"/>
          <p:cNvGrpSpPr/>
          <p:nvPr/>
        </p:nvGrpSpPr>
        <p:grpSpPr>
          <a:xfrm>
            <a:off x="0" y="0"/>
            <a:ext cx="6858000" cy="9906000"/>
            <a:chOff x="0" y="0"/>
            <a:chExt cx="6858000" cy="9906000"/>
          </a:xfrm>
        </p:grpSpPr>
        <p:grpSp>
          <p:nvGrpSpPr>
            <p:cNvPr id="21" name="Grupo 20"/>
            <p:cNvGrpSpPr/>
            <p:nvPr/>
          </p:nvGrpSpPr>
          <p:grpSpPr>
            <a:xfrm>
              <a:off x="523230" y="344037"/>
              <a:ext cx="5806976" cy="425946"/>
              <a:chOff x="1089819" y="530155"/>
              <a:chExt cx="10323512" cy="757237"/>
            </a:xfrm>
          </p:grpSpPr>
          <p:pic>
            <p:nvPicPr>
              <p:cNvPr id="29" name="Picture 56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86375" y="677864"/>
                <a:ext cx="1619250" cy="581025"/>
              </a:xfrm>
              <a:prstGeom prst="rect">
                <a:avLst/>
              </a:prstGeom>
              <a:noFill/>
              <a:extLst>
                <a:ext uri="{909E8E84-426E-40DD-AFC4-6F175D3DCCD1}">
                  <a14:hiddenFill xmlns:a14="http://schemas.microsoft.com/office/drawing/2010/main">
                    <a:solidFill>
                      <a:srgbClr val="FFFFFF"/>
                    </a:solidFill>
                  </a14:hiddenFill>
                </a:ext>
              </a:extLst>
            </p:spPr>
          </p:pic>
          <p:pic>
            <p:nvPicPr>
              <p:cNvPr id="30" name="Picture 56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41731" y="530155"/>
                <a:ext cx="1371600" cy="757237"/>
              </a:xfrm>
              <a:prstGeom prst="rect">
                <a:avLst/>
              </a:prstGeom>
              <a:noFill/>
              <a:extLst>
                <a:ext uri="{909E8E84-426E-40DD-AFC4-6F175D3DCCD1}">
                  <a14:hiddenFill xmlns:a14="http://schemas.microsoft.com/office/drawing/2010/main">
                    <a:solidFill>
                      <a:srgbClr val="FFFFFF"/>
                    </a:solidFill>
                  </a14:hiddenFill>
                </a:ext>
              </a:extLst>
            </p:spPr>
          </p:pic>
          <p:sp>
            <p:nvSpPr>
              <p:cNvPr id="31" name="object 7"/>
              <p:cNvSpPr/>
              <p:nvPr/>
            </p:nvSpPr>
            <p:spPr>
              <a:xfrm>
                <a:off x="1089819" y="530155"/>
                <a:ext cx="1060450" cy="743585"/>
              </a:xfrm>
              <a:prstGeom prst="rect">
                <a:avLst/>
              </a:prstGeom>
              <a:blipFill>
                <a:blip r:embed="rId4" cstate="print"/>
                <a:stretch>
                  <a:fillRect/>
                </a:stretch>
              </a:blipFill>
            </p:spPr>
            <p:txBody>
              <a:bodyPr wrap="square" lIns="0" tIns="0" rIns="0" bIns="0" rtlCol="0"/>
              <a:lstStyle/>
              <a:p>
                <a:endParaRPr lang="pt-PT" sz="1013"/>
              </a:p>
            </p:txBody>
          </p:sp>
        </p:grpSp>
        <p:grpSp>
          <p:nvGrpSpPr>
            <p:cNvPr id="24" name="Grupo 23"/>
            <p:cNvGrpSpPr/>
            <p:nvPr/>
          </p:nvGrpSpPr>
          <p:grpSpPr>
            <a:xfrm>
              <a:off x="0" y="0"/>
              <a:ext cx="6858000" cy="9906000"/>
              <a:chOff x="69378" y="9585"/>
              <a:chExt cx="7531606" cy="10670520"/>
            </a:xfrm>
          </p:grpSpPr>
          <p:sp>
            <p:nvSpPr>
              <p:cNvPr id="25" name="Retângulo 24"/>
              <p:cNvSpPr/>
              <p:nvPr/>
            </p:nvSpPr>
            <p:spPr>
              <a:xfrm>
                <a:off x="69378" y="9587"/>
                <a:ext cx="7526595" cy="244337"/>
              </a:xfrm>
              <a:prstGeom prst="rect">
                <a:avLst/>
              </a:prstGeom>
              <a:solidFill>
                <a:srgbClr val="20D17F"/>
              </a:solidFill>
              <a:ln>
                <a:solidFill>
                  <a:srgbClr val="20D17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1435" tIns="25718" rIns="51435" bIns="25718" numCol="1" spcCol="0" rtlCol="0" fromWordArt="0" anchor="ctr" anchorCtr="0" forceAA="0" compatLnSpc="1">
                <a:prstTxWarp prst="textNoShape">
                  <a:avLst/>
                </a:prstTxWarp>
                <a:noAutofit/>
              </a:bodyPr>
              <a:lstStyle/>
              <a:p>
                <a:pPr algn="ctr"/>
                <a:endParaRPr lang="pt-PT" sz="1013"/>
              </a:p>
            </p:txBody>
          </p:sp>
          <p:sp>
            <p:nvSpPr>
              <p:cNvPr id="26" name="Retângulo 25"/>
              <p:cNvSpPr/>
              <p:nvPr/>
            </p:nvSpPr>
            <p:spPr>
              <a:xfrm rot="16200000">
                <a:off x="2173220" y="5252339"/>
                <a:ext cx="10670518" cy="185009"/>
              </a:xfrm>
              <a:prstGeom prst="rect">
                <a:avLst/>
              </a:prstGeom>
              <a:solidFill>
                <a:srgbClr val="20D17F"/>
              </a:solidFill>
              <a:ln>
                <a:solidFill>
                  <a:srgbClr val="20D17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1435" tIns="25718" rIns="51435" bIns="25718" numCol="1" spcCol="0" rtlCol="0" fromWordArt="0" anchor="ctr" anchorCtr="0" forceAA="0" compatLnSpc="1">
                <a:prstTxWarp prst="textNoShape">
                  <a:avLst/>
                </a:prstTxWarp>
                <a:noAutofit/>
              </a:bodyPr>
              <a:lstStyle/>
              <a:p>
                <a:pPr algn="ctr"/>
                <a:endParaRPr lang="pt-PT" sz="1013"/>
              </a:p>
            </p:txBody>
          </p:sp>
          <p:sp>
            <p:nvSpPr>
              <p:cNvPr id="27" name="Retângulo 26"/>
              <p:cNvSpPr/>
              <p:nvPr/>
            </p:nvSpPr>
            <p:spPr>
              <a:xfrm>
                <a:off x="69378" y="10499835"/>
                <a:ext cx="7531606" cy="180269"/>
              </a:xfrm>
              <a:prstGeom prst="rect">
                <a:avLst/>
              </a:prstGeom>
              <a:solidFill>
                <a:srgbClr val="20D17F"/>
              </a:solidFill>
              <a:ln>
                <a:solidFill>
                  <a:srgbClr val="20D17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1435" tIns="25718" rIns="51435" bIns="25718" numCol="1" spcCol="0" rtlCol="0" fromWordArt="0" anchor="ctr" anchorCtr="0" forceAA="0" compatLnSpc="1">
                <a:prstTxWarp prst="textNoShape">
                  <a:avLst/>
                </a:prstTxWarp>
                <a:noAutofit/>
              </a:bodyPr>
              <a:lstStyle/>
              <a:p>
                <a:pPr algn="ctr"/>
                <a:endParaRPr lang="pt-PT" sz="1013"/>
              </a:p>
            </p:txBody>
          </p:sp>
          <p:sp>
            <p:nvSpPr>
              <p:cNvPr id="28" name="Retângulo 27"/>
              <p:cNvSpPr/>
              <p:nvPr/>
            </p:nvSpPr>
            <p:spPr>
              <a:xfrm rot="16200000">
                <a:off x="-5069157" y="5305641"/>
                <a:ext cx="10513000" cy="235927"/>
              </a:xfrm>
              <a:prstGeom prst="rect">
                <a:avLst/>
              </a:prstGeom>
              <a:solidFill>
                <a:srgbClr val="20D17F"/>
              </a:solidFill>
              <a:ln>
                <a:solidFill>
                  <a:srgbClr val="20D17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1435" tIns="25718" rIns="51435" bIns="25718" numCol="1" spcCol="0" rtlCol="0" fromWordArt="0" anchor="ctr" anchorCtr="0" forceAA="0" compatLnSpc="1">
                <a:prstTxWarp prst="textNoShape">
                  <a:avLst/>
                </a:prstTxWarp>
                <a:noAutofit/>
              </a:bodyPr>
              <a:lstStyle/>
              <a:p>
                <a:pPr algn="ctr"/>
                <a:endParaRPr lang="pt-PT" sz="1013"/>
              </a:p>
            </p:txBody>
          </p:sp>
        </p:grpSp>
      </p:grpSp>
      <p:sp>
        <p:nvSpPr>
          <p:cNvPr id="16" name="Retângulo 15"/>
          <p:cNvSpPr/>
          <p:nvPr/>
        </p:nvSpPr>
        <p:spPr>
          <a:xfrm>
            <a:off x="214829" y="9528278"/>
            <a:ext cx="1652071" cy="196208"/>
          </a:xfrm>
          <a:prstGeom prst="rect">
            <a:avLst/>
          </a:prstGeom>
        </p:spPr>
        <p:txBody>
          <a:bodyPr wrap="square">
            <a:spAutoFit/>
          </a:bodyPr>
          <a:lstStyle/>
          <a:p>
            <a:pPr>
              <a:tabLst>
                <a:tab pos="1518761" algn="ctr"/>
                <a:tab pos="3037523" algn="r"/>
              </a:tabLst>
            </a:pPr>
            <a:r>
              <a:rPr lang="pt-PT" sz="675" b="1" dirty="0" err="1">
                <a:latin typeface="Arial" panose="020B0604020202020204" pitchFamily="34" charset="0"/>
                <a:ea typeface="Calibri" panose="020F0502020204030204" pitchFamily="34" charset="0"/>
                <a:cs typeface="Times New Roman" panose="02020603050405020304" pitchFamily="18" charset="0"/>
              </a:rPr>
              <a:t>Environment</a:t>
            </a:r>
            <a:r>
              <a:rPr lang="pt-PT" sz="675" b="1" dirty="0">
                <a:latin typeface="Arial" panose="020B0604020202020204" pitchFamily="34" charset="0"/>
                <a:ea typeface="Calibri" panose="020F0502020204030204" pitchFamily="34" charset="0"/>
                <a:cs typeface="Times New Roman" panose="02020603050405020304" pitchFamily="18" charset="0"/>
              </a:rPr>
              <a:t> </a:t>
            </a:r>
            <a:r>
              <a:rPr lang="pt-PT" sz="675" b="1" dirty="0" err="1">
                <a:solidFill>
                  <a:srgbClr val="00B050"/>
                </a:solidFill>
                <a:latin typeface="Arial" panose="020B0604020202020204" pitchFamily="34" charset="0"/>
                <a:ea typeface="Calibri" panose="020F0502020204030204" pitchFamily="34" charset="0"/>
                <a:cs typeface="Times New Roman" panose="02020603050405020304" pitchFamily="18" charset="0"/>
              </a:rPr>
              <a:t>Programme</a:t>
            </a:r>
            <a:r>
              <a:rPr lang="pt-PT" sz="675" b="1" dirty="0">
                <a:latin typeface="Arial" panose="020B0604020202020204" pitchFamily="34" charset="0"/>
                <a:ea typeface="Calibri" panose="020F0502020204030204" pitchFamily="34" charset="0"/>
                <a:cs typeface="Times New Roman" panose="02020603050405020304" pitchFamily="18" charset="0"/>
              </a:rPr>
              <a:t> in </a:t>
            </a:r>
            <a:r>
              <a:rPr lang="pt-PT" sz="675" b="1" dirty="0" err="1">
                <a:latin typeface="Arial" panose="020B0604020202020204" pitchFamily="34" charset="0"/>
                <a:ea typeface="Calibri" panose="020F0502020204030204" pitchFamily="34" charset="0"/>
                <a:cs typeface="Times New Roman" panose="02020603050405020304" pitchFamily="18" charset="0"/>
              </a:rPr>
              <a:t>Action</a:t>
            </a:r>
            <a:endParaRPr lang="pt-PT" sz="675" b="1" dirty="0">
              <a:latin typeface="Arial" panose="020B0604020202020204" pitchFamily="34" charset="0"/>
              <a:ea typeface="Calibri" panose="020F0502020204030204" pitchFamily="34" charset="0"/>
              <a:cs typeface="Times New Roman" panose="02020603050405020304" pitchFamily="18" charset="0"/>
            </a:endParaRPr>
          </a:p>
        </p:txBody>
      </p:sp>
      <p:sp>
        <p:nvSpPr>
          <p:cNvPr id="17" name="Rectangle 8"/>
          <p:cNvSpPr>
            <a:spLocks noChangeArrowheads="1"/>
          </p:cNvSpPr>
          <p:nvPr/>
        </p:nvSpPr>
        <p:spPr bwMode="auto">
          <a:xfrm>
            <a:off x="6148782" y="9613682"/>
            <a:ext cx="534593" cy="121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1435" tIns="25718" rIns="51435" bIns="25718" numCol="1" anchor="ctr" anchorCtr="0" compatLnSpc="1">
            <a:prstTxWarp prst="textNoShape">
              <a:avLst/>
            </a:prstTxWarp>
            <a:spAutoFit/>
          </a:bodyPr>
          <a:lstStyle>
            <a:lvl1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1pPr>
            <a:lvl2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2pPr>
            <a:lvl3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3pPr>
            <a:lvl4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4pPr>
            <a:lvl5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5pPr>
            <a:lvl6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6pPr>
            <a:lvl7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7pPr>
            <a:lvl8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8pPr>
            <a:lvl9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9pPr>
          </a:lstStyle>
          <a:p>
            <a:pPr algn="ctr" defTabSz="514350">
              <a:tabLst>
                <a:tab pos="1518940" algn="ctr"/>
                <a:tab pos="3037880" algn="r"/>
              </a:tabLst>
            </a:pPr>
            <a:r>
              <a:rPr lang="pt-PT" altLang="pt-PT" sz="450" b="1" dirty="0" err="1" smtClean="0">
                <a:ea typeface="Calibri" panose="020F0502020204030204" pitchFamily="34" charset="0"/>
                <a:cs typeface="Arial" panose="020B0604020202020204" pitchFamily="34" charset="0"/>
              </a:rPr>
              <a:t>Number</a:t>
            </a:r>
            <a:r>
              <a:rPr lang="pt-PT" altLang="pt-PT" sz="450" b="1" dirty="0" smtClean="0">
                <a:ea typeface="Calibri" panose="020F0502020204030204" pitchFamily="34" charset="0"/>
                <a:cs typeface="Arial" panose="020B0604020202020204" pitchFamily="34" charset="0"/>
              </a:rPr>
              <a:t> </a:t>
            </a:r>
            <a:r>
              <a:rPr lang="pt-PT" altLang="pt-PT" sz="450" b="1" dirty="0" smtClean="0">
                <a:solidFill>
                  <a:srgbClr val="00B050"/>
                </a:solidFill>
                <a:ea typeface="Calibri" panose="020F0502020204030204" pitchFamily="34" charset="0"/>
                <a:cs typeface="Arial" panose="020B0604020202020204" pitchFamily="34" charset="0"/>
              </a:rPr>
              <a:t>THREE</a:t>
            </a:r>
            <a:endParaRPr lang="pt-PT" altLang="pt-PT" sz="563" dirty="0">
              <a:cs typeface="Arial" panose="020B0604020202020204" pitchFamily="34" charset="0"/>
            </a:endParaRPr>
          </a:p>
        </p:txBody>
      </p:sp>
    </p:spTree>
    <p:extLst>
      <p:ext uri="{BB962C8B-B14F-4D97-AF65-F5344CB8AC3E}">
        <p14:creationId xmlns:p14="http://schemas.microsoft.com/office/powerpoint/2010/main" val="1204976570"/>
      </p:ext>
    </p:extLst>
  </p:cSld>
  <p:clrMapOvr>
    <a:masterClrMapping/>
  </p:clrMapOvr>
  <mc:AlternateContent xmlns:mc="http://schemas.openxmlformats.org/markup-compatibility/2006" xmlns:p14="http://schemas.microsoft.com/office/powerpoint/2010/main">
    <mc:Choice Requires="p14">
      <p:transition spd="slow" p14:dur="2000" advClick="0" advTm="4000"/>
    </mc:Choice>
    <mc:Fallback xmlns="">
      <p:transition spd="slow" advClick="0" advTm="4000"/>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Marcador de Posição de Conteúdo 2"/>
          <p:cNvSpPr>
            <a:spLocks noGrp="1"/>
          </p:cNvSpPr>
          <p:nvPr>
            <p:ph idx="1"/>
          </p:nvPr>
        </p:nvSpPr>
        <p:spPr>
          <a:xfrm>
            <a:off x="3444285" y="1324074"/>
            <a:ext cx="3240000" cy="5764603"/>
          </a:xfrm>
        </p:spPr>
        <p:txBody>
          <a:bodyPr lIns="144000" rIns="144000">
            <a:noAutofit/>
          </a:bodyPr>
          <a:lstStyle/>
          <a:p>
            <a:pPr marL="0" indent="0">
              <a:lnSpc>
                <a:spcPct val="110000"/>
              </a:lnSpc>
              <a:spcBef>
                <a:spcPts val="0"/>
              </a:spcBef>
              <a:spcAft>
                <a:spcPts val="600"/>
              </a:spcAft>
              <a:buNone/>
            </a:pPr>
            <a:r>
              <a:rPr lang="en-GB" sz="1600" b="1" dirty="0" smtClean="0">
                <a:ea typeface="Times New Roman" panose="02020603050405020304" pitchFamily="18" charset="0"/>
              </a:rPr>
              <a:t>Participants</a:t>
            </a:r>
          </a:p>
          <a:p>
            <a:pPr marL="0" indent="0">
              <a:lnSpc>
                <a:spcPct val="110000"/>
              </a:lnSpc>
              <a:spcBef>
                <a:spcPts val="0"/>
              </a:spcBef>
              <a:spcAft>
                <a:spcPts val="600"/>
              </a:spcAft>
              <a:buNone/>
            </a:pPr>
            <a:endParaRPr lang="en-US" sz="1600" b="1" dirty="0" smtClean="0"/>
          </a:p>
          <a:p>
            <a:pPr marL="0" indent="0">
              <a:lnSpc>
                <a:spcPct val="110000"/>
              </a:lnSpc>
              <a:spcBef>
                <a:spcPts val="0"/>
              </a:spcBef>
              <a:spcAft>
                <a:spcPts val="600"/>
              </a:spcAft>
              <a:buNone/>
            </a:pPr>
            <a:r>
              <a:rPr lang="en-US" sz="1600" b="1" dirty="0" smtClean="0"/>
              <a:t>The </a:t>
            </a:r>
            <a:r>
              <a:rPr lang="en-US" sz="1600" b="1" dirty="0"/>
              <a:t>event had a total of 224 participants from 23 countries:</a:t>
            </a:r>
          </a:p>
          <a:p>
            <a:pPr lvl="1" indent="-182250">
              <a:lnSpc>
                <a:spcPct val="110000"/>
              </a:lnSpc>
              <a:spcBef>
                <a:spcPts val="0"/>
              </a:spcBef>
              <a:spcAft>
                <a:spcPts val="600"/>
              </a:spcAft>
              <a:buFont typeface="Wingdings" panose="05000000000000000000" pitchFamily="2" charset="2"/>
              <a:buChar char="Ø"/>
            </a:pPr>
            <a:r>
              <a:rPr lang="en-US" sz="1600" dirty="0"/>
              <a:t>108 from Norway or </a:t>
            </a:r>
            <a:r>
              <a:rPr lang="en-US" sz="1600" dirty="0" smtClean="0"/>
              <a:t>Iceland;</a:t>
            </a:r>
            <a:endParaRPr lang="en-US" sz="1600" dirty="0"/>
          </a:p>
          <a:p>
            <a:pPr lvl="1" indent="-182250">
              <a:lnSpc>
                <a:spcPct val="110000"/>
              </a:lnSpc>
              <a:spcBef>
                <a:spcPts val="0"/>
              </a:spcBef>
              <a:spcAft>
                <a:spcPts val="600"/>
              </a:spcAft>
              <a:buFont typeface="Wingdings" panose="05000000000000000000" pitchFamily="2" charset="2"/>
              <a:buChar char="Ø"/>
            </a:pPr>
            <a:r>
              <a:rPr lang="en-US" sz="1600" dirty="0"/>
              <a:t>115 from European Union </a:t>
            </a:r>
            <a:r>
              <a:rPr lang="en-US" sz="1600" dirty="0" smtClean="0"/>
              <a:t>countries;</a:t>
            </a:r>
            <a:endParaRPr lang="en-US" sz="1600" dirty="0"/>
          </a:p>
          <a:p>
            <a:pPr lvl="1" indent="-182250">
              <a:lnSpc>
                <a:spcPct val="110000"/>
              </a:lnSpc>
              <a:spcBef>
                <a:spcPts val="0"/>
              </a:spcBef>
              <a:spcAft>
                <a:spcPts val="600"/>
              </a:spcAft>
              <a:buFont typeface="Wingdings" panose="05000000000000000000" pitchFamily="2" charset="2"/>
              <a:buChar char="Ø"/>
            </a:pPr>
            <a:r>
              <a:rPr lang="en-US" sz="1600" dirty="0"/>
              <a:t>7 from other countries (US, Pakistan, Peru and Singapore</a:t>
            </a:r>
            <a:r>
              <a:rPr lang="en-US" sz="1600" dirty="0" smtClean="0"/>
              <a:t>).</a:t>
            </a:r>
            <a:endParaRPr lang="en-US" sz="1600" dirty="0"/>
          </a:p>
          <a:p>
            <a:pPr marL="0" indent="0">
              <a:lnSpc>
                <a:spcPct val="110000"/>
              </a:lnSpc>
              <a:spcBef>
                <a:spcPts val="0"/>
              </a:spcBef>
              <a:spcAft>
                <a:spcPts val="600"/>
              </a:spcAft>
              <a:buNone/>
            </a:pPr>
            <a:endParaRPr lang="en-US" sz="1600" dirty="0"/>
          </a:p>
          <a:p>
            <a:pPr marL="0" indent="0">
              <a:lnSpc>
                <a:spcPct val="110000"/>
              </a:lnSpc>
              <a:spcBef>
                <a:spcPts val="0"/>
              </a:spcBef>
              <a:spcAft>
                <a:spcPts val="600"/>
              </a:spcAft>
              <a:buNone/>
            </a:pPr>
            <a:r>
              <a:rPr lang="en-US" sz="1600" dirty="0"/>
              <a:t>Of note:</a:t>
            </a:r>
            <a:endParaRPr lang="pt-PT" sz="1600" dirty="0" smtClean="0"/>
          </a:p>
          <a:p>
            <a:pPr marL="536575" lvl="1" indent="-268288">
              <a:lnSpc>
                <a:spcPct val="110000"/>
              </a:lnSpc>
              <a:spcBef>
                <a:spcPts val="0"/>
              </a:spcBef>
              <a:spcAft>
                <a:spcPts val="600"/>
              </a:spcAft>
              <a:buFont typeface="Wingdings" panose="05000000000000000000" pitchFamily="2" charset="2"/>
              <a:buChar char="Ø"/>
            </a:pPr>
            <a:r>
              <a:rPr lang="pt-PT" sz="1600" dirty="0"/>
              <a:t>Too </a:t>
            </a:r>
            <a:r>
              <a:rPr lang="pt-PT" sz="1600" dirty="0" err="1"/>
              <a:t>Good</a:t>
            </a:r>
            <a:r>
              <a:rPr lang="pt-PT" sz="1600" dirty="0"/>
              <a:t> to </a:t>
            </a:r>
            <a:r>
              <a:rPr lang="pt-PT" sz="1600" dirty="0" err="1" smtClean="0"/>
              <a:t>Go</a:t>
            </a:r>
            <a:endParaRPr lang="pt-PT" sz="1600" dirty="0" smtClean="0"/>
          </a:p>
          <a:p>
            <a:pPr marL="536575" lvl="1" indent="-268288">
              <a:lnSpc>
                <a:spcPct val="110000"/>
              </a:lnSpc>
              <a:spcBef>
                <a:spcPts val="0"/>
              </a:spcBef>
              <a:spcAft>
                <a:spcPts val="600"/>
              </a:spcAft>
              <a:buFont typeface="Wingdings" panose="05000000000000000000" pitchFamily="2" charset="2"/>
              <a:buChar char="Ø"/>
            </a:pPr>
            <a:r>
              <a:rPr lang="pt-PT" sz="1600" dirty="0"/>
              <a:t>N2 </a:t>
            </a:r>
            <a:r>
              <a:rPr lang="pt-PT" sz="1600" dirty="0" err="1" smtClean="0"/>
              <a:t>Applied</a:t>
            </a:r>
            <a:endParaRPr lang="pt-PT" sz="1600" dirty="0"/>
          </a:p>
          <a:p>
            <a:pPr marL="536575" lvl="1" indent="-268288">
              <a:lnSpc>
                <a:spcPct val="110000"/>
              </a:lnSpc>
              <a:spcBef>
                <a:spcPts val="0"/>
              </a:spcBef>
              <a:spcAft>
                <a:spcPts val="600"/>
              </a:spcAft>
              <a:buFont typeface="Wingdings" panose="05000000000000000000" pitchFamily="2" charset="2"/>
              <a:buChar char="Ø"/>
            </a:pPr>
            <a:r>
              <a:rPr lang="pt-PT" sz="1600" dirty="0" err="1" smtClean="0"/>
              <a:t>Metabolic</a:t>
            </a:r>
            <a:endParaRPr lang="pt-PT" sz="1600" dirty="0" smtClean="0"/>
          </a:p>
          <a:p>
            <a:pPr>
              <a:lnSpc>
                <a:spcPct val="110000"/>
              </a:lnSpc>
              <a:spcBef>
                <a:spcPts val="0"/>
              </a:spcBef>
              <a:spcAft>
                <a:spcPts val="600"/>
              </a:spcAft>
            </a:pPr>
            <a:endParaRPr lang="pt-PT" sz="1600" dirty="0" smtClean="0"/>
          </a:p>
          <a:p>
            <a:pPr marL="332100" lvl="1" indent="0">
              <a:lnSpc>
                <a:spcPct val="110000"/>
              </a:lnSpc>
              <a:spcBef>
                <a:spcPts val="0"/>
              </a:spcBef>
              <a:spcAft>
                <a:spcPts val="600"/>
              </a:spcAft>
              <a:buNone/>
            </a:pPr>
            <a:endParaRPr lang="pt-PT" sz="1600" dirty="0" smtClean="0"/>
          </a:p>
        </p:txBody>
      </p:sp>
      <p:grpSp>
        <p:nvGrpSpPr>
          <p:cNvPr id="38" name="Grupo 37"/>
          <p:cNvGrpSpPr/>
          <p:nvPr/>
        </p:nvGrpSpPr>
        <p:grpSpPr>
          <a:xfrm>
            <a:off x="0" y="0"/>
            <a:ext cx="6858000" cy="9906000"/>
            <a:chOff x="0" y="0"/>
            <a:chExt cx="6858000" cy="9906000"/>
          </a:xfrm>
        </p:grpSpPr>
        <p:grpSp>
          <p:nvGrpSpPr>
            <p:cNvPr id="39" name="Grupo 38"/>
            <p:cNvGrpSpPr/>
            <p:nvPr/>
          </p:nvGrpSpPr>
          <p:grpSpPr>
            <a:xfrm>
              <a:off x="523230" y="344037"/>
              <a:ext cx="5806976" cy="425946"/>
              <a:chOff x="1089819" y="530155"/>
              <a:chExt cx="10323512" cy="757237"/>
            </a:xfrm>
          </p:grpSpPr>
          <p:pic>
            <p:nvPicPr>
              <p:cNvPr id="47" name="Picture 56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86375" y="677864"/>
                <a:ext cx="1619250" cy="581025"/>
              </a:xfrm>
              <a:prstGeom prst="rect">
                <a:avLst/>
              </a:prstGeom>
              <a:noFill/>
              <a:extLst>
                <a:ext uri="{909E8E84-426E-40DD-AFC4-6F175D3DCCD1}">
                  <a14:hiddenFill xmlns:a14="http://schemas.microsoft.com/office/drawing/2010/main">
                    <a:solidFill>
                      <a:srgbClr val="FFFFFF"/>
                    </a:solidFill>
                  </a14:hiddenFill>
                </a:ext>
              </a:extLst>
            </p:spPr>
          </p:pic>
          <p:pic>
            <p:nvPicPr>
              <p:cNvPr id="48" name="Picture 56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41731" y="530155"/>
                <a:ext cx="1371600" cy="757237"/>
              </a:xfrm>
              <a:prstGeom prst="rect">
                <a:avLst/>
              </a:prstGeom>
              <a:noFill/>
              <a:extLst>
                <a:ext uri="{909E8E84-426E-40DD-AFC4-6F175D3DCCD1}">
                  <a14:hiddenFill xmlns:a14="http://schemas.microsoft.com/office/drawing/2010/main">
                    <a:solidFill>
                      <a:srgbClr val="FFFFFF"/>
                    </a:solidFill>
                  </a14:hiddenFill>
                </a:ext>
              </a:extLst>
            </p:spPr>
          </p:pic>
          <p:sp>
            <p:nvSpPr>
              <p:cNvPr id="49" name="object 7"/>
              <p:cNvSpPr/>
              <p:nvPr/>
            </p:nvSpPr>
            <p:spPr>
              <a:xfrm>
                <a:off x="1089819" y="530155"/>
                <a:ext cx="1060450" cy="743585"/>
              </a:xfrm>
              <a:prstGeom prst="rect">
                <a:avLst/>
              </a:prstGeom>
              <a:blipFill>
                <a:blip r:embed="rId4" cstate="print"/>
                <a:stretch>
                  <a:fillRect/>
                </a:stretch>
              </a:blipFill>
            </p:spPr>
            <p:txBody>
              <a:bodyPr wrap="square" lIns="0" tIns="0" rIns="0" bIns="0" rtlCol="0"/>
              <a:lstStyle/>
              <a:p>
                <a:endParaRPr lang="pt-PT" sz="1013"/>
              </a:p>
            </p:txBody>
          </p:sp>
        </p:grpSp>
        <p:grpSp>
          <p:nvGrpSpPr>
            <p:cNvPr id="42" name="Grupo 41"/>
            <p:cNvGrpSpPr/>
            <p:nvPr/>
          </p:nvGrpSpPr>
          <p:grpSpPr>
            <a:xfrm>
              <a:off x="0" y="0"/>
              <a:ext cx="6858000" cy="9906000"/>
              <a:chOff x="69378" y="9585"/>
              <a:chExt cx="7531606" cy="10670520"/>
            </a:xfrm>
          </p:grpSpPr>
          <p:sp>
            <p:nvSpPr>
              <p:cNvPr id="43" name="Retângulo 42"/>
              <p:cNvSpPr/>
              <p:nvPr/>
            </p:nvSpPr>
            <p:spPr>
              <a:xfrm>
                <a:off x="69378" y="9587"/>
                <a:ext cx="7526595" cy="244337"/>
              </a:xfrm>
              <a:prstGeom prst="rect">
                <a:avLst/>
              </a:prstGeom>
              <a:solidFill>
                <a:srgbClr val="20D17F"/>
              </a:solidFill>
              <a:ln>
                <a:solidFill>
                  <a:srgbClr val="20D17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1435" tIns="25718" rIns="51435" bIns="25718" numCol="1" spcCol="0" rtlCol="0" fromWordArt="0" anchor="ctr" anchorCtr="0" forceAA="0" compatLnSpc="1">
                <a:prstTxWarp prst="textNoShape">
                  <a:avLst/>
                </a:prstTxWarp>
                <a:noAutofit/>
              </a:bodyPr>
              <a:lstStyle/>
              <a:p>
                <a:pPr algn="ctr"/>
                <a:endParaRPr lang="pt-PT" sz="1013"/>
              </a:p>
            </p:txBody>
          </p:sp>
          <p:sp>
            <p:nvSpPr>
              <p:cNvPr id="44" name="Retângulo 43"/>
              <p:cNvSpPr/>
              <p:nvPr/>
            </p:nvSpPr>
            <p:spPr>
              <a:xfrm rot="16200000">
                <a:off x="2173220" y="5252339"/>
                <a:ext cx="10670518" cy="185009"/>
              </a:xfrm>
              <a:prstGeom prst="rect">
                <a:avLst/>
              </a:prstGeom>
              <a:solidFill>
                <a:srgbClr val="20D17F"/>
              </a:solidFill>
              <a:ln>
                <a:solidFill>
                  <a:srgbClr val="20D17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1435" tIns="25718" rIns="51435" bIns="25718" numCol="1" spcCol="0" rtlCol="0" fromWordArt="0" anchor="ctr" anchorCtr="0" forceAA="0" compatLnSpc="1">
                <a:prstTxWarp prst="textNoShape">
                  <a:avLst/>
                </a:prstTxWarp>
                <a:noAutofit/>
              </a:bodyPr>
              <a:lstStyle/>
              <a:p>
                <a:pPr algn="ctr"/>
                <a:endParaRPr lang="pt-PT" sz="1013"/>
              </a:p>
            </p:txBody>
          </p:sp>
          <p:sp>
            <p:nvSpPr>
              <p:cNvPr id="45" name="Retângulo 44"/>
              <p:cNvSpPr/>
              <p:nvPr/>
            </p:nvSpPr>
            <p:spPr>
              <a:xfrm>
                <a:off x="69378" y="10499835"/>
                <a:ext cx="7531606" cy="180269"/>
              </a:xfrm>
              <a:prstGeom prst="rect">
                <a:avLst/>
              </a:prstGeom>
              <a:solidFill>
                <a:srgbClr val="20D17F"/>
              </a:solidFill>
              <a:ln>
                <a:solidFill>
                  <a:srgbClr val="20D17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1435" tIns="25718" rIns="51435" bIns="25718" numCol="1" spcCol="0" rtlCol="0" fromWordArt="0" anchor="ctr" anchorCtr="0" forceAA="0" compatLnSpc="1">
                <a:prstTxWarp prst="textNoShape">
                  <a:avLst/>
                </a:prstTxWarp>
                <a:noAutofit/>
              </a:bodyPr>
              <a:lstStyle/>
              <a:p>
                <a:pPr algn="ctr"/>
                <a:endParaRPr lang="pt-PT" sz="1013"/>
              </a:p>
            </p:txBody>
          </p:sp>
          <p:sp>
            <p:nvSpPr>
              <p:cNvPr id="46" name="Retângulo 45"/>
              <p:cNvSpPr/>
              <p:nvPr/>
            </p:nvSpPr>
            <p:spPr>
              <a:xfrm rot="16200000">
                <a:off x="-5069157" y="5305641"/>
                <a:ext cx="10513000" cy="235927"/>
              </a:xfrm>
              <a:prstGeom prst="rect">
                <a:avLst/>
              </a:prstGeom>
              <a:solidFill>
                <a:srgbClr val="20D17F"/>
              </a:solidFill>
              <a:ln>
                <a:solidFill>
                  <a:srgbClr val="20D17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1435" tIns="25718" rIns="51435" bIns="25718" numCol="1" spcCol="0" rtlCol="0" fromWordArt="0" anchor="ctr" anchorCtr="0" forceAA="0" compatLnSpc="1">
                <a:prstTxWarp prst="textNoShape">
                  <a:avLst/>
                </a:prstTxWarp>
                <a:noAutofit/>
              </a:bodyPr>
              <a:lstStyle/>
              <a:p>
                <a:pPr algn="ctr"/>
                <a:endParaRPr lang="pt-PT" sz="1013"/>
              </a:p>
            </p:txBody>
          </p:sp>
        </p:grpSp>
      </p:grpSp>
      <p:sp>
        <p:nvSpPr>
          <p:cNvPr id="11" name="Retângulo 10"/>
          <p:cNvSpPr/>
          <p:nvPr/>
        </p:nvSpPr>
        <p:spPr>
          <a:xfrm>
            <a:off x="239235" y="1332428"/>
            <a:ext cx="3240000" cy="4816703"/>
          </a:xfrm>
          <a:prstGeom prst="rect">
            <a:avLst/>
          </a:prstGeom>
        </p:spPr>
        <p:txBody>
          <a:bodyPr lIns="144000" rIns="144000">
            <a:spAutoFit/>
          </a:bodyPr>
          <a:lstStyle/>
          <a:p>
            <a:pPr>
              <a:spcAft>
                <a:spcPts val="600"/>
              </a:spcAft>
            </a:pPr>
            <a:r>
              <a:rPr lang="en-GB" sz="1600" b="1" dirty="0" smtClean="0">
                <a:ea typeface="Times New Roman" panose="02020603050405020304" pitchFamily="18" charset="0"/>
              </a:rPr>
              <a:t>Agenda of the event</a:t>
            </a:r>
          </a:p>
          <a:p>
            <a:pPr>
              <a:spcAft>
                <a:spcPts val="600"/>
              </a:spcAft>
            </a:pPr>
            <a:r>
              <a:rPr lang="en-GB" sz="1600" b="1" dirty="0" smtClean="0">
                <a:ea typeface="Times New Roman" panose="02020603050405020304" pitchFamily="18" charset="0"/>
              </a:rPr>
              <a:t>(to see click </a:t>
            </a:r>
            <a:r>
              <a:rPr lang="en-GB" sz="1600" b="1" u="sng" dirty="0" smtClean="0">
                <a:ea typeface="Times New Roman" panose="02020603050405020304" pitchFamily="18" charset="0"/>
                <a:hlinkClick r:id="rId5" action="ppaction://hlinkfile"/>
              </a:rPr>
              <a:t>hear</a:t>
            </a:r>
            <a:r>
              <a:rPr lang="en-GB" sz="1600" b="1" dirty="0" smtClean="0">
                <a:ea typeface="Times New Roman" panose="02020603050405020304" pitchFamily="18" charset="0"/>
              </a:rPr>
              <a:t>)</a:t>
            </a:r>
          </a:p>
          <a:p>
            <a:pPr>
              <a:spcAft>
                <a:spcPts val="600"/>
              </a:spcAft>
            </a:pPr>
            <a:endParaRPr lang="en-GB" sz="1600" dirty="0" smtClean="0">
              <a:ea typeface="Times New Roman" panose="02020603050405020304" pitchFamily="18" charset="0"/>
            </a:endParaRPr>
          </a:p>
          <a:p>
            <a:pPr>
              <a:spcAft>
                <a:spcPts val="600"/>
              </a:spcAft>
            </a:pPr>
            <a:r>
              <a:rPr lang="en-US" sz="1600" dirty="0" smtClean="0">
                <a:ea typeface="Times New Roman" panose="02020603050405020304" pitchFamily="18" charset="0"/>
              </a:rPr>
              <a:t>The </a:t>
            </a:r>
            <a:r>
              <a:rPr lang="en-US" sz="1600" dirty="0">
                <a:ea typeface="Times New Roman" panose="02020603050405020304" pitchFamily="18" charset="0"/>
              </a:rPr>
              <a:t>first day of the event was dedicated to a </a:t>
            </a:r>
            <a:r>
              <a:rPr lang="en-US" sz="1600" i="1" dirty="0">
                <a:ea typeface="Times New Roman" panose="02020603050405020304" pitchFamily="18" charset="0"/>
              </a:rPr>
              <a:t>Networking Evening</a:t>
            </a:r>
            <a:r>
              <a:rPr lang="en-US" sz="1600" dirty="0">
                <a:ea typeface="Times New Roman" panose="02020603050405020304" pitchFamily="18" charset="0"/>
              </a:rPr>
              <a:t>.</a:t>
            </a:r>
          </a:p>
          <a:p>
            <a:pPr>
              <a:spcAft>
                <a:spcPts val="600"/>
              </a:spcAft>
            </a:pPr>
            <a:r>
              <a:rPr lang="en-US" sz="1600" dirty="0">
                <a:ea typeface="Times New Roman" panose="02020603050405020304" pitchFamily="18" charset="0"/>
              </a:rPr>
              <a:t>The second day offered, in the morning, a range of introductory lectures on the themes of the event, an interactive discussion (through </a:t>
            </a:r>
            <a:r>
              <a:rPr lang="en-GB" sz="1600" i="1" dirty="0" err="1">
                <a:hlinkClick r:id="rId6"/>
              </a:rPr>
              <a:t>Mentimeter</a:t>
            </a:r>
            <a:r>
              <a:rPr lang="en-US" sz="1600" dirty="0" smtClean="0">
                <a:ea typeface="Times New Roman" panose="02020603050405020304" pitchFamily="18" charset="0"/>
              </a:rPr>
              <a:t>) </a:t>
            </a:r>
            <a:r>
              <a:rPr lang="en-US" sz="1600" dirty="0">
                <a:ea typeface="Times New Roman" panose="02020603050405020304" pitchFamily="18" charset="0"/>
              </a:rPr>
              <a:t>and a pitching moment, with the afternoon being dedicated to bilateral meetings - </a:t>
            </a:r>
            <a:r>
              <a:rPr lang="en-US" sz="1600" i="1" dirty="0">
                <a:ea typeface="Times New Roman" panose="02020603050405020304" pitchFamily="18" charset="0"/>
              </a:rPr>
              <a:t>B2B meetings</a:t>
            </a:r>
            <a:r>
              <a:rPr lang="en-US" sz="1600" dirty="0">
                <a:ea typeface="Times New Roman" panose="02020603050405020304" pitchFamily="18" charset="0"/>
              </a:rPr>
              <a:t>.</a:t>
            </a:r>
          </a:p>
          <a:p>
            <a:pPr>
              <a:spcAft>
                <a:spcPts val="600"/>
              </a:spcAft>
            </a:pPr>
            <a:endParaRPr lang="en-US" sz="1600" dirty="0">
              <a:ea typeface="Times New Roman" panose="02020603050405020304" pitchFamily="18" charset="0"/>
            </a:endParaRPr>
          </a:p>
          <a:p>
            <a:pPr>
              <a:spcAft>
                <a:spcPts val="600"/>
              </a:spcAft>
            </a:pPr>
            <a:r>
              <a:rPr lang="en-US" sz="1600" b="1" dirty="0">
                <a:ea typeface="Times New Roman" panose="02020603050405020304" pitchFamily="18" charset="0"/>
              </a:rPr>
              <a:t>A Portuguese entity was invited to participate in </a:t>
            </a:r>
            <a:r>
              <a:rPr lang="en-US" sz="1600" b="1" dirty="0" smtClean="0">
                <a:ea typeface="Times New Roman" panose="02020603050405020304" pitchFamily="18" charset="0"/>
              </a:rPr>
              <a:t>pitching </a:t>
            </a:r>
            <a:r>
              <a:rPr lang="en-GB" sz="1600" dirty="0" smtClean="0">
                <a:ea typeface="Times New Roman" panose="02020603050405020304" pitchFamily="18" charset="0"/>
              </a:rPr>
              <a:t>(</a:t>
            </a:r>
            <a:r>
              <a:rPr lang="en-GB" sz="1600" dirty="0" smtClean="0">
                <a:ea typeface="Times New Roman" panose="02020603050405020304" pitchFamily="18" charset="0"/>
                <a:hlinkClick r:id="rId7" action="ppaction://hlinkfile"/>
              </a:rPr>
              <a:t>CIM </a:t>
            </a:r>
            <a:r>
              <a:rPr lang="en-GB" sz="1600" dirty="0" err="1" smtClean="0">
                <a:ea typeface="Times New Roman" panose="02020603050405020304" pitchFamily="18" charset="0"/>
                <a:hlinkClick r:id="rId7" action="ppaction://hlinkfile"/>
              </a:rPr>
              <a:t>Região</a:t>
            </a:r>
            <a:r>
              <a:rPr lang="en-GB" sz="1600" dirty="0" smtClean="0">
                <a:ea typeface="Times New Roman" panose="02020603050405020304" pitchFamily="18" charset="0"/>
                <a:hlinkClick r:id="rId7" action="ppaction://hlinkfile"/>
              </a:rPr>
              <a:t> de Coimbra</a:t>
            </a:r>
            <a:r>
              <a:rPr lang="pt-PT" sz="1600" dirty="0" smtClean="0">
                <a:ea typeface="Times New Roman" panose="02020603050405020304" pitchFamily="18" charset="0"/>
              </a:rPr>
              <a:t>).</a:t>
            </a:r>
            <a:endParaRPr lang="pt-PT" sz="1600" dirty="0">
              <a:ea typeface="Times New Roman" panose="02020603050405020304" pitchFamily="18" charset="0"/>
            </a:endParaRPr>
          </a:p>
        </p:txBody>
      </p:sp>
      <p:sp>
        <p:nvSpPr>
          <p:cNvPr id="16" name="Retângulo 15"/>
          <p:cNvSpPr/>
          <p:nvPr/>
        </p:nvSpPr>
        <p:spPr>
          <a:xfrm>
            <a:off x="214829" y="9528278"/>
            <a:ext cx="1652071" cy="196208"/>
          </a:xfrm>
          <a:prstGeom prst="rect">
            <a:avLst/>
          </a:prstGeom>
        </p:spPr>
        <p:txBody>
          <a:bodyPr wrap="square">
            <a:spAutoFit/>
          </a:bodyPr>
          <a:lstStyle/>
          <a:p>
            <a:pPr>
              <a:tabLst>
                <a:tab pos="1518761" algn="ctr"/>
                <a:tab pos="3037523" algn="r"/>
              </a:tabLst>
            </a:pPr>
            <a:r>
              <a:rPr lang="pt-PT" sz="675" b="1" dirty="0" err="1">
                <a:latin typeface="Arial" panose="020B0604020202020204" pitchFamily="34" charset="0"/>
                <a:ea typeface="Calibri" panose="020F0502020204030204" pitchFamily="34" charset="0"/>
                <a:cs typeface="Times New Roman" panose="02020603050405020304" pitchFamily="18" charset="0"/>
              </a:rPr>
              <a:t>Environment</a:t>
            </a:r>
            <a:r>
              <a:rPr lang="pt-PT" sz="675" b="1" dirty="0">
                <a:latin typeface="Arial" panose="020B0604020202020204" pitchFamily="34" charset="0"/>
                <a:ea typeface="Calibri" panose="020F0502020204030204" pitchFamily="34" charset="0"/>
                <a:cs typeface="Times New Roman" panose="02020603050405020304" pitchFamily="18" charset="0"/>
              </a:rPr>
              <a:t> </a:t>
            </a:r>
            <a:r>
              <a:rPr lang="pt-PT" sz="675" b="1" dirty="0" err="1">
                <a:solidFill>
                  <a:srgbClr val="00B050"/>
                </a:solidFill>
                <a:latin typeface="Arial" panose="020B0604020202020204" pitchFamily="34" charset="0"/>
                <a:ea typeface="Calibri" panose="020F0502020204030204" pitchFamily="34" charset="0"/>
                <a:cs typeface="Times New Roman" panose="02020603050405020304" pitchFamily="18" charset="0"/>
              </a:rPr>
              <a:t>Programme</a:t>
            </a:r>
            <a:r>
              <a:rPr lang="pt-PT" sz="675" b="1" dirty="0">
                <a:latin typeface="Arial" panose="020B0604020202020204" pitchFamily="34" charset="0"/>
                <a:ea typeface="Calibri" panose="020F0502020204030204" pitchFamily="34" charset="0"/>
                <a:cs typeface="Times New Roman" panose="02020603050405020304" pitchFamily="18" charset="0"/>
              </a:rPr>
              <a:t> in </a:t>
            </a:r>
            <a:r>
              <a:rPr lang="pt-PT" sz="675" b="1" dirty="0" err="1">
                <a:latin typeface="Arial" panose="020B0604020202020204" pitchFamily="34" charset="0"/>
                <a:ea typeface="Calibri" panose="020F0502020204030204" pitchFamily="34" charset="0"/>
                <a:cs typeface="Times New Roman" panose="02020603050405020304" pitchFamily="18" charset="0"/>
              </a:rPr>
              <a:t>Action</a:t>
            </a:r>
            <a:endParaRPr lang="pt-PT" sz="675" b="1" dirty="0">
              <a:latin typeface="Arial" panose="020B0604020202020204" pitchFamily="34" charset="0"/>
              <a:ea typeface="Calibri" panose="020F0502020204030204" pitchFamily="34" charset="0"/>
              <a:cs typeface="Times New Roman" panose="02020603050405020304" pitchFamily="18" charset="0"/>
            </a:endParaRPr>
          </a:p>
        </p:txBody>
      </p:sp>
      <p:sp>
        <p:nvSpPr>
          <p:cNvPr id="17" name="Rectangle 8"/>
          <p:cNvSpPr>
            <a:spLocks noChangeArrowheads="1"/>
          </p:cNvSpPr>
          <p:nvPr/>
        </p:nvSpPr>
        <p:spPr bwMode="auto">
          <a:xfrm>
            <a:off x="6148782" y="9613682"/>
            <a:ext cx="534593" cy="121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1435" tIns="25718" rIns="51435" bIns="25718" numCol="1" anchor="ctr" anchorCtr="0" compatLnSpc="1">
            <a:prstTxWarp prst="textNoShape">
              <a:avLst/>
            </a:prstTxWarp>
            <a:spAutoFit/>
          </a:bodyPr>
          <a:lstStyle>
            <a:lvl1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1pPr>
            <a:lvl2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2pPr>
            <a:lvl3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3pPr>
            <a:lvl4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4pPr>
            <a:lvl5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5pPr>
            <a:lvl6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6pPr>
            <a:lvl7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7pPr>
            <a:lvl8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8pPr>
            <a:lvl9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9pPr>
          </a:lstStyle>
          <a:p>
            <a:pPr algn="ctr" defTabSz="514350">
              <a:tabLst>
                <a:tab pos="1518940" algn="ctr"/>
                <a:tab pos="3037880" algn="r"/>
              </a:tabLst>
            </a:pPr>
            <a:r>
              <a:rPr lang="pt-PT" altLang="pt-PT" sz="450" b="1" dirty="0" err="1" smtClean="0">
                <a:ea typeface="Calibri" panose="020F0502020204030204" pitchFamily="34" charset="0"/>
                <a:cs typeface="Arial" panose="020B0604020202020204" pitchFamily="34" charset="0"/>
              </a:rPr>
              <a:t>Number</a:t>
            </a:r>
            <a:r>
              <a:rPr lang="pt-PT" altLang="pt-PT" sz="450" b="1" dirty="0" smtClean="0">
                <a:ea typeface="Calibri" panose="020F0502020204030204" pitchFamily="34" charset="0"/>
                <a:cs typeface="Arial" panose="020B0604020202020204" pitchFamily="34" charset="0"/>
              </a:rPr>
              <a:t> </a:t>
            </a:r>
            <a:r>
              <a:rPr lang="pt-PT" altLang="pt-PT" sz="450" b="1" dirty="0" smtClean="0">
                <a:solidFill>
                  <a:srgbClr val="00B050"/>
                </a:solidFill>
                <a:ea typeface="Calibri" panose="020F0502020204030204" pitchFamily="34" charset="0"/>
                <a:cs typeface="Arial" panose="020B0604020202020204" pitchFamily="34" charset="0"/>
              </a:rPr>
              <a:t>THREE</a:t>
            </a:r>
            <a:endParaRPr lang="pt-PT" altLang="pt-PT" sz="563" dirty="0">
              <a:cs typeface="Arial" panose="020B0604020202020204" pitchFamily="34" charset="0"/>
            </a:endParaRPr>
          </a:p>
        </p:txBody>
      </p:sp>
    </p:spTree>
    <p:extLst>
      <p:ext uri="{BB962C8B-B14F-4D97-AF65-F5344CB8AC3E}">
        <p14:creationId xmlns:p14="http://schemas.microsoft.com/office/powerpoint/2010/main" val="1655416942"/>
      </p:ext>
    </p:extLst>
  </p:cSld>
  <p:clrMapOvr>
    <a:masterClrMapping/>
  </p:clrMapOvr>
  <mc:AlternateContent xmlns:mc="http://schemas.openxmlformats.org/markup-compatibility/2006" xmlns:p14="http://schemas.microsoft.com/office/powerpoint/2010/main">
    <mc:Choice Requires="p14">
      <p:transition spd="slow" p14:dur="2000" advClick="0" advTm="4000"/>
    </mc:Choice>
    <mc:Fallback xmlns="">
      <p:transition spd="slow" advClick="0" advTm="4000"/>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object 5"/>
          <p:cNvSpPr txBox="1"/>
          <p:nvPr/>
        </p:nvSpPr>
        <p:spPr>
          <a:xfrm>
            <a:off x="393222" y="1652890"/>
            <a:ext cx="6120000" cy="2088640"/>
          </a:xfrm>
          <a:prstGeom prst="rect">
            <a:avLst/>
          </a:prstGeom>
          <a:ln w="6095">
            <a:solidFill>
              <a:srgbClr val="000000"/>
            </a:solidFill>
          </a:ln>
        </p:spPr>
        <p:txBody>
          <a:bodyPr vert="horz" wrap="square" lIns="0" tIns="36000" rIns="72000" bIns="36000" rtlCol="0">
            <a:spAutoFit/>
          </a:bodyPr>
          <a:lstStyle/>
          <a:p>
            <a:pPr marL="144000">
              <a:spcAft>
                <a:spcPts val="600"/>
              </a:spcAft>
            </a:pPr>
            <a:r>
              <a:rPr lang="en-US" sz="1200" b="1" dirty="0">
                <a:solidFill>
                  <a:srgbClr val="000000"/>
                </a:solidFill>
                <a:latin typeface="Calibri" panose="020F0502020204030204" pitchFamily="34" charset="0"/>
                <a:ea typeface="Calibri" panose="020F0502020204030204" pitchFamily="34" charset="0"/>
              </a:rPr>
              <a:t>Name of the partner: </a:t>
            </a:r>
            <a:r>
              <a:rPr lang="en-US" sz="1200" dirty="0">
                <a:solidFill>
                  <a:srgbClr val="000000"/>
                </a:solidFill>
                <a:latin typeface="Calibri" panose="020F0502020204030204" pitchFamily="34" charset="0"/>
                <a:ea typeface="Calibri" panose="020F0502020204030204" pitchFamily="34" charset="0"/>
              </a:rPr>
              <a:t>Too Good To Go</a:t>
            </a:r>
            <a:endParaRPr lang="pt-PT" sz="1200" dirty="0">
              <a:solidFill>
                <a:srgbClr val="000000"/>
              </a:solidFill>
              <a:latin typeface="Calibri" panose="020F0502020204030204" pitchFamily="34" charset="0"/>
              <a:ea typeface="Calibri" panose="020F0502020204030204" pitchFamily="34" charset="0"/>
            </a:endParaRPr>
          </a:p>
          <a:p>
            <a:pPr marL="144000">
              <a:spcAft>
                <a:spcPts val="600"/>
              </a:spcAft>
            </a:pPr>
            <a:r>
              <a:rPr lang="en-US" sz="1200" b="1" dirty="0">
                <a:solidFill>
                  <a:srgbClr val="000000"/>
                </a:solidFill>
                <a:latin typeface="Calibri" panose="020F0502020204030204" pitchFamily="34" charset="0"/>
                <a:ea typeface="Calibri" panose="020F0502020204030204" pitchFamily="34" charset="0"/>
              </a:rPr>
              <a:t>Abbreviation: </a:t>
            </a:r>
            <a:r>
              <a:rPr lang="en-US" sz="1200" dirty="0">
                <a:solidFill>
                  <a:srgbClr val="000000"/>
                </a:solidFill>
                <a:latin typeface="Calibri" panose="020F0502020204030204" pitchFamily="34" charset="0"/>
                <a:ea typeface="Calibri" panose="020F0502020204030204" pitchFamily="34" charset="0"/>
              </a:rPr>
              <a:t>Too Good To Go (2Good 2Go)</a:t>
            </a:r>
            <a:endParaRPr lang="pt-PT" sz="1200" dirty="0">
              <a:solidFill>
                <a:srgbClr val="000000"/>
              </a:solidFill>
              <a:latin typeface="Calibri" panose="020F0502020204030204" pitchFamily="34" charset="0"/>
              <a:ea typeface="Calibri" panose="020F0502020204030204" pitchFamily="34" charset="0"/>
            </a:endParaRPr>
          </a:p>
          <a:p>
            <a:pPr marL="144000">
              <a:spcAft>
                <a:spcPts val="600"/>
              </a:spcAft>
            </a:pPr>
            <a:r>
              <a:rPr lang="en-US" sz="1200" b="1" dirty="0">
                <a:solidFill>
                  <a:srgbClr val="000000"/>
                </a:solidFill>
                <a:latin typeface="Calibri" panose="020F0502020204030204" pitchFamily="34" charset="0"/>
                <a:ea typeface="Calibri" panose="020F0502020204030204" pitchFamily="34" charset="0"/>
              </a:rPr>
              <a:t>Address: </a:t>
            </a:r>
            <a:r>
              <a:rPr lang="en-US" sz="1200" dirty="0" err="1">
                <a:solidFill>
                  <a:srgbClr val="000000"/>
                </a:solidFill>
                <a:latin typeface="Calibri" panose="020F0502020204030204" pitchFamily="34" charset="0"/>
                <a:ea typeface="Calibri" panose="020F0502020204030204" pitchFamily="34" charset="0"/>
              </a:rPr>
              <a:t>Lindgreens</a:t>
            </a:r>
            <a:r>
              <a:rPr lang="en-US" sz="1200" dirty="0">
                <a:solidFill>
                  <a:srgbClr val="000000"/>
                </a:solidFill>
                <a:latin typeface="Calibri" panose="020F0502020204030204" pitchFamily="34" charset="0"/>
                <a:ea typeface="Calibri" panose="020F0502020204030204" pitchFamily="34" charset="0"/>
              </a:rPr>
              <a:t> </a:t>
            </a:r>
            <a:r>
              <a:rPr lang="en-US" sz="1200" dirty="0" err="1">
                <a:solidFill>
                  <a:srgbClr val="000000"/>
                </a:solidFill>
                <a:latin typeface="Calibri" panose="020F0502020204030204" pitchFamily="34" charset="0"/>
                <a:ea typeface="Calibri" panose="020F0502020204030204" pitchFamily="34" charset="0"/>
              </a:rPr>
              <a:t>Allé</a:t>
            </a:r>
            <a:r>
              <a:rPr lang="en-US" sz="1200" dirty="0">
                <a:solidFill>
                  <a:srgbClr val="000000"/>
                </a:solidFill>
                <a:latin typeface="Calibri" panose="020F0502020204030204" pitchFamily="34" charset="0"/>
                <a:ea typeface="Calibri" panose="020F0502020204030204" pitchFamily="34" charset="0"/>
              </a:rPr>
              <a:t>, 9, 1, 2300 Copenhagen S</a:t>
            </a:r>
            <a:endParaRPr lang="pt-PT" sz="1200" dirty="0">
              <a:solidFill>
                <a:srgbClr val="000000"/>
              </a:solidFill>
              <a:latin typeface="Calibri" panose="020F0502020204030204" pitchFamily="34" charset="0"/>
              <a:ea typeface="Calibri" panose="020F0502020204030204" pitchFamily="34" charset="0"/>
            </a:endParaRPr>
          </a:p>
          <a:p>
            <a:pPr marL="144000">
              <a:spcAft>
                <a:spcPts val="600"/>
              </a:spcAft>
            </a:pPr>
            <a:r>
              <a:rPr lang="en-US" sz="1200" b="1" dirty="0">
                <a:solidFill>
                  <a:srgbClr val="000000"/>
                </a:solidFill>
                <a:latin typeface="Calibri" panose="020F0502020204030204" pitchFamily="34" charset="0"/>
                <a:ea typeface="Calibri" panose="020F0502020204030204" pitchFamily="34" charset="0"/>
              </a:rPr>
              <a:t>Legal status: </a:t>
            </a:r>
            <a:r>
              <a:rPr lang="en-US" sz="1200" dirty="0">
                <a:solidFill>
                  <a:srgbClr val="000000"/>
                </a:solidFill>
                <a:latin typeface="Calibri" panose="020F0502020204030204" pitchFamily="34" charset="0"/>
                <a:ea typeface="Calibri" panose="020F0502020204030204" pitchFamily="34" charset="0"/>
              </a:rPr>
              <a:t>Private company</a:t>
            </a:r>
            <a:endParaRPr lang="pt-PT" sz="1200" dirty="0">
              <a:solidFill>
                <a:srgbClr val="000000"/>
              </a:solidFill>
              <a:latin typeface="Calibri" panose="020F0502020204030204" pitchFamily="34" charset="0"/>
              <a:ea typeface="Calibri" panose="020F0502020204030204" pitchFamily="34" charset="0"/>
            </a:endParaRPr>
          </a:p>
          <a:p>
            <a:pPr marL="144000">
              <a:spcAft>
                <a:spcPts val="600"/>
              </a:spcAft>
            </a:pPr>
            <a:r>
              <a:rPr lang="en-US" sz="1200" b="1" dirty="0">
                <a:solidFill>
                  <a:srgbClr val="000000"/>
                </a:solidFill>
                <a:latin typeface="Calibri" panose="020F0502020204030204" pitchFamily="34" charset="0"/>
                <a:ea typeface="Calibri" panose="020F0502020204030204" pitchFamily="34" charset="0"/>
              </a:rPr>
              <a:t>Legal Representative:  </a:t>
            </a:r>
            <a:r>
              <a:rPr lang="en-US" sz="1200" dirty="0">
                <a:solidFill>
                  <a:srgbClr val="000000"/>
                </a:solidFill>
                <a:latin typeface="Calibri" panose="020F0502020204030204" pitchFamily="34" charset="0"/>
                <a:ea typeface="Calibri" panose="020F0502020204030204" pitchFamily="34" charset="0"/>
              </a:rPr>
              <a:t>Mette </a:t>
            </a:r>
            <a:r>
              <a:rPr lang="en-US" sz="1200" dirty="0" err="1">
                <a:solidFill>
                  <a:srgbClr val="000000"/>
                </a:solidFill>
                <a:latin typeface="Calibri" panose="020F0502020204030204" pitchFamily="34" charset="0"/>
                <a:ea typeface="Calibri" panose="020F0502020204030204" pitchFamily="34" charset="0"/>
              </a:rPr>
              <a:t>Lykke</a:t>
            </a:r>
            <a:r>
              <a:rPr lang="en-US" sz="1200" dirty="0">
                <a:solidFill>
                  <a:srgbClr val="000000"/>
                </a:solidFill>
                <a:latin typeface="Calibri" panose="020F0502020204030204" pitchFamily="34" charset="0"/>
                <a:ea typeface="Calibri" panose="020F0502020204030204" pitchFamily="34" charset="0"/>
              </a:rPr>
              <a:t> (CEO)</a:t>
            </a:r>
            <a:endParaRPr lang="pt-PT" sz="1200" dirty="0">
              <a:solidFill>
                <a:srgbClr val="000000"/>
              </a:solidFill>
              <a:latin typeface="Calibri" panose="020F0502020204030204" pitchFamily="34" charset="0"/>
              <a:ea typeface="Calibri" panose="020F0502020204030204" pitchFamily="34" charset="0"/>
            </a:endParaRPr>
          </a:p>
          <a:p>
            <a:pPr marL="144000">
              <a:spcAft>
                <a:spcPts val="600"/>
              </a:spcAft>
            </a:pPr>
            <a:r>
              <a:rPr lang="en-US" sz="1200" b="1" dirty="0">
                <a:solidFill>
                  <a:srgbClr val="000000"/>
                </a:solidFill>
                <a:latin typeface="Calibri" panose="020F0502020204030204" pitchFamily="34" charset="0"/>
                <a:ea typeface="Calibri" panose="020F0502020204030204" pitchFamily="34" charset="0"/>
              </a:rPr>
              <a:t>e-mail:  </a:t>
            </a:r>
            <a:r>
              <a:rPr lang="en-US" sz="1200" dirty="0" err="1">
                <a:solidFill>
                  <a:srgbClr val="212529"/>
                </a:solidFill>
                <a:latin typeface="Calibri" panose="020F0502020204030204" pitchFamily="34" charset="0"/>
                <a:ea typeface="Calibri" panose="020F0502020204030204" pitchFamily="34" charset="0"/>
                <a:cs typeface="Segoe UI" panose="020B0502040204020203" pitchFamily="34" charset="0"/>
              </a:rPr>
              <a:t>Jamael</a:t>
            </a:r>
            <a:r>
              <a:rPr lang="en-US" sz="1200" dirty="0">
                <a:solidFill>
                  <a:srgbClr val="212529"/>
                </a:solidFill>
                <a:latin typeface="Calibri" panose="020F0502020204030204" pitchFamily="34" charset="0"/>
                <a:ea typeface="Calibri" panose="020F0502020204030204" pitchFamily="34" charset="0"/>
                <a:cs typeface="Segoe UI" panose="020B0502040204020203" pitchFamily="34" charset="0"/>
              </a:rPr>
              <a:t> </a:t>
            </a:r>
            <a:r>
              <a:rPr lang="en-US" sz="1200" dirty="0" err="1">
                <a:solidFill>
                  <a:srgbClr val="212529"/>
                </a:solidFill>
                <a:latin typeface="Calibri" panose="020F0502020204030204" pitchFamily="34" charset="0"/>
                <a:ea typeface="Calibri" panose="020F0502020204030204" pitchFamily="34" charset="0"/>
                <a:cs typeface="Segoe UI" panose="020B0502040204020203" pitchFamily="34" charset="0"/>
              </a:rPr>
              <a:t>Kudratt</a:t>
            </a:r>
            <a:r>
              <a:rPr lang="en-US" sz="1200" dirty="0">
                <a:solidFill>
                  <a:srgbClr val="212529"/>
                </a:solidFill>
                <a:latin typeface="Calibri" panose="020F0502020204030204" pitchFamily="34" charset="0"/>
                <a:ea typeface="Calibri" panose="020F0502020204030204" pitchFamily="34" charset="0"/>
                <a:cs typeface="Segoe UI" panose="020B0502040204020203" pitchFamily="34" charset="0"/>
              </a:rPr>
              <a:t>, </a:t>
            </a:r>
            <a:r>
              <a:rPr lang="en-US" sz="1200" u="sng" dirty="0">
                <a:solidFill>
                  <a:srgbClr val="0000FF"/>
                </a:solidFill>
                <a:latin typeface="Calibri" panose="020F0502020204030204" pitchFamily="34" charset="0"/>
                <a:ea typeface="Calibri" panose="020F0502020204030204" pitchFamily="34" charset="0"/>
              </a:rPr>
              <a:t>press@toogoodtogo.com</a:t>
            </a:r>
            <a:endParaRPr lang="pt-PT" sz="1200" dirty="0">
              <a:solidFill>
                <a:srgbClr val="000000"/>
              </a:solidFill>
              <a:latin typeface="Calibri" panose="020F0502020204030204" pitchFamily="34" charset="0"/>
              <a:ea typeface="Calibri" panose="020F0502020204030204" pitchFamily="34" charset="0"/>
            </a:endParaRPr>
          </a:p>
          <a:p>
            <a:pPr marL="144000">
              <a:spcAft>
                <a:spcPts val="600"/>
              </a:spcAft>
            </a:pPr>
            <a:r>
              <a:rPr lang="en-US" sz="1200" b="1" dirty="0">
                <a:solidFill>
                  <a:srgbClr val="000000"/>
                </a:solidFill>
                <a:latin typeface="Calibri" panose="020F0502020204030204" pitchFamily="34" charset="0"/>
                <a:ea typeface="Calibri" panose="020F0502020204030204" pitchFamily="34" charset="0"/>
              </a:rPr>
              <a:t>Department: </a:t>
            </a:r>
            <a:r>
              <a:rPr lang="en-US" sz="1200" dirty="0">
                <a:solidFill>
                  <a:srgbClr val="000000"/>
                </a:solidFill>
                <a:latin typeface="Calibri" panose="020F0502020204030204" pitchFamily="34" charset="0"/>
                <a:ea typeface="Calibri" panose="020F0502020204030204" pitchFamily="34" charset="0"/>
              </a:rPr>
              <a:t>Press and communication</a:t>
            </a:r>
            <a:endParaRPr lang="pt-PT" sz="1200" dirty="0">
              <a:solidFill>
                <a:srgbClr val="000000"/>
              </a:solidFill>
              <a:latin typeface="Calibri" panose="020F0502020204030204" pitchFamily="34" charset="0"/>
              <a:ea typeface="Calibri" panose="020F0502020204030204" pitchFamily="34" charset="0"/>
            </a:endParaRPr>
          </a:p>
          <a:p>
            <a:pPr marL="144000">
              <a:spcAft>
                <a:spcPts val="600"/>
              </a:spcAft>
            </a:pPr>
            <a:r>
              <a:rPr lang="pt-PT" sz="1200" b="1" dirty="0">
                <a:solidFill>
                  <a:srgbClr val="000000"/>
                </a:solidFill>
                <a:latin typeface="Calibri" panose="020F0502020204030204" pitchFamily="34" charset="0"/>
                <a:ea typeface="Calibri" panose="020F0502020204030204" pitchFamily="34" charset="0"/>
              </a:rPr>
              <a:t>Website: </a:t>
            </a:r>
            <a:r>
              <a:rPr lang="pt-PT" sz="1200" u="sng" dirty="0">
                <a:solidFill>
                  <a:srgbClr val="000000"/>
                </a:solidFill>
                <a:latin typeface="Calibri" panose="020F0502020204030204" pitchFamily="34" charset="0"/>
                <a:ea typeface="Calibri" panose="020F0502020204030204" pitchFamily="34" charset="0"/>
                <a:hlinkClick r:id="rId2"/>
              </a:rPr>
              <a:t>https://toogoodtogo.pt/pt</a:t>
            </a:r>
            <a:endParaRPr lang="pt-PT" sz="1200" dirty="0">
              <a:solidFill>
                <a:srgbClr val="000000"/>
              </a:solidFill>
              <a:effectLst/>
              <a:latin typeface="Calibri" panose="020F0502020204030204" pitchFamily="34" charset="0"/>
              <a:ea typeface="Calibri" panose="020F0502020204030204" pitchFamily="34" charset="0"/>
            </a:endParaRPr>
          </a:p>
        </p:txBody>
      </p:sp>
      <p:sp>
        <p:nvSpPr>
          <p:cNvPr id="22" name="object 6"/>
          <p:cNvSpPr txBox="1"/>
          <p:nvPr/>
        </p:nvSpPr>
        <p:spPr>
          <a:xfrm>
            <a:off x="389871" y="3851712"/>
            <a:ext cx="6120000" cy="2239961"/>
          </a:xfrm>
          <a:prstGeom prst="rect">
            <a:avLst/>
          </a:prstGeom>
          <a:ln w="6095">
            <a:solidFill>
              <a:srgbClr val="000000"/>
            </a:solidFill>
          </a:ln>
        </p:spPr>
        <p:txBody>
          <a:bodyPr vert="horz" wrap="square" lIns="0" tIns="2978" rIns="0" bIns="36000" rtlCol="0">
            <a:spAutoFit/>
          </a:bodyPr>
          <a:lstStyle/>
          <a:p>
            <a:pPr marL="144000">
              <a:spcAft>
                <a:spcPts val="600"/>
              </a:spcAft>
            </a:pPr>
            <a:r>
              <a:rPr lang="en-GB" sz="1200" b="1" dirty="0" smtClean="0">
                <a:solidFill>
                  <a:srgbClr val="000000"/>
                </a:solidFill>
                <a:latin typeface="Calibri" panose="020F0502020204030204" pitchFamily="34" charset="0"/>
                <a:ea typeface="Calibri" panose="020F0502020204030204" pitchFamily="34" charset="0"/>
              </a:rPr>
              <a:t>Statistical Data:</a:t>
            </a:r>
            <a:endParaRPr lang="en-GB" sz="1400" dirty="0" smtClean="0">
              <a:solidFill>
                <a:srgbClr val="000000"/>
              </a:solidFill>
              <a:latin typeface="Calibri" panose="020F0502020204030204" pitchFamily="34" charset="0"/>
              <a:ea typeface="Calibri" panose="020F0502020204030204" pitchFamily="34" charset="0"/>
            </a:endParaRPr>
          </a:p>
          <a:p>
            <a:pPr marL="144000">
              <a:spcAft>
                <a:spcPts val="600"/>
              </a:spcAft>
            </a:pPr>
            <a:r>
              <a:rPr lang="en-GB" sz="1200" dirty="0" smtClean="0">
                <a:solidFill>
                  <a:srgbClr val="000000"/>
                </a:solidFill>
                <a:latin typeface="Calibri" panose="020F0502020204030204" pitchFamily="34" charset="0"/>
                <a:ea typeface="Calibri" panose="020F0502020204030204" pitchFamily="34" charset="0"/>
              </a:rPr>
              <a:t>- Nº of employees: more or less 400 employees</a:t>
            </a:r>
          </a:p>
          <a:p>
            <a:pPr marL="144000">
              <a:spcAft>
                <a:spcPts val="600"/>
              </a:spcAft>
            </a:pPr>
            <a:r>
              <a:rPr lang="en-GB" sz="1200" dirty="0" smtClean="0">
                <a:solidFill>
                  <a:srgbClr val="000000"/>
                </a:solidFill>
                <a:latin typeface="Calibri" panose="020F0502020204030204" pitchFamily="34" charset="0"/>
                <a:ea typeface="Calibri" panose="020F0502020204030204" pitchFamily="34" charset="0"/>
              </a:rPr>
              <a:t>- Working in 14 countries (Austria, Belgium, Denmark, France, Germany, Italy, Norway, Poland, Portugal, Spain, Sweden, Switzerland, Netherlands, United Kingdom)</a:t>
            </a:r>
          </a:p>
          <a:p>
            <a:pPr marL="144000">
              <a:spcAft>
                <a:spcPts val="600"/>
              </a:spcAft>
            </a:pPr>
            <a:r>
              <a:rPr lang="en-GB" sz="1200" dirty="0" smtClean="0">
                <a:solidFill>
                  <a:srgbClr val="000000"/>
                </a:solidFill>
                <a:latin typeface="Calibri" panose="020F0502020204030204" pitchFamily="34" charset="0"/>
                <a:ea typeface="Calibri" panose="020F0502020204030204" pitchFamily="34" charset="0"/>
              </a:rPr>
              <a:t>- Partners: 29 265</a:t>
            </a:r>
          </a:p>
          <a:p>
            <a:pPr marL="144000">
              <a:spcAft>
                <a:spcPts val="600"/>
              </a:spcAft>
            </a:pPr>
            <a:r>
              <a:rPr lang="en-GB" sz="1200" dirty="0" smtClean="0">
                <a:solidFill>
                  <a:srgbClr val="000000"/>
                </a:solidFill>
                <a:latin typeface="Calibri" panose="020F0502020204030204" pitchFamily="34" charset="0"/>
                <a:ea typeface="Calibri" panose="020F0502020204030204" pitchFamily="34" charset="0"/>
              </a:rPr>
              <a:t>- Nº of applications downloaded (Apps): 16 million</a:t>
            </a:r>
          </a:p>
          <a:p>
            <a:pPr marL="144000">
              <a:spcAft>
                <a:spcPts val="600"/>
              </a:spcAft>
            </a:pPr>
            <a:r>
              <a:rPr lang="en-GB" sz="1200" dirty="0" smtClean="0">
                <a:solidFill>
                  <a:srgbClr val="000000"/>
                </a:solidFill>
                <a:latin typeface="Calibri" panose="020F0502020204030204" pitchFamily="34" charset="0"/>
                <a:ea typeface="Calibri" panose="020F0502020204030204" pitchFamily="34" charset="0"/>
              </a:rPr>
              <a:t>- 21,4 million meals saved</a:t>
            </a:r>
          </a:p>
          <a:p>
            <a:pPr marL="144000">
              <a:spcAft>
                <a:spcPts val="600"/>
              </a:spcAft>
            </a:pPr>
            <a:r>
              <a:rPr lang="en-GB" sz="1200" dirty="0" smtClean="0">
                <a:solidFill>
                  <a:srgbClr val="000000"/>
                </a:solidFill>
                <a:latin typeface="Calibri" panose="020F0502020204030204" pitchFamily="34" charset="0"/>
                <a:ea typeface="Calibri" panose="020F0502020204030204" pitchFamily="34" charset="0"/>
              </a:rPr>
              <a:t>- Reduction of 53 602 tones of CO2</a:t>
            </a:r>
          </a:p>
          <a:p>
            <a:pPr marL="144000">
              <a:spcAft>
                <a:spcPts val="600"/>
              </a:spcAft>
            </a:pPr>
            <a:r>
              <a:rPr lang="en-GB" sz="1200" dirty="0" smtClean="0">
                <a:solidFill>
                  <a:srgbClr val="000000"/>
                </a:solidFill>
                <a:latin typeface="Calibri" panose="020F0502020204030204" pitchFamily="34" charset="0"/>
                <a:ea typeface="Calibri" panose="020F0502020204030204" pitchFamily="34" charset="0"/>
              </a:rPr>
              <a:t>- Activity Sector: Agricultural, food and other services.</a:t>
            </a:r>
            <a:endParaRPr lang="en-GB" sz="1200" dirty="0">
              <a:solidFill>
                <a:srgbClr val="000000"/>
              </a:solidFill>
              <a:latin typeface="Calibri" panose="020F0502020204030204" pitchFamily="34" charset="0"/>
              <a:ea typeface="Calibri" panose="020F0502020204030204" pitchFamily="34" charset="0"/>
            </a:endParaRPr>
          </a:p>
        </p:txBody>
      </p:sp>
      <p:sp>
        <p:nvSpPr>
          <p:cNvPr id="23" name="object 7"/>
          <p:cNvSpPr txBox="1"/>
          <p:nvPr/>
        </p:nvSpPr>
        <p:spPr>
          <a:xfrm>
            <a:off x="389871" y="6204654"/>
            <a:ext cx="6120000" cy="1817215"/>
          </a:xfrm>
          <a:prstGeom prst="rect">
            <a:avLst/>
          </a:prstGeom>
          <a:ln w="6095">
            <a:solidFill>
              <a:srgbClr val="000000"/>
            </a:solidFill>
          </a:ln>
        </p:spPr>
        <p:txBody>
          <a:bodyPr vert="horz" wrap="square" lIns="0" tIns="36000" rIns="72000" bIns="36000" rtlCol="0">
            <a:spAutoFit/>
          </a:bodyPr>
          <a:lstStyle/>
          <a:p>
            <a:pPr marL="144000" algn="just">
              <a:spcAft>
                <a:spcPts val="600"/>
              </a:spcAft>
            </a:pPr>
            <a:r>
              <a:rPr lang="en-US" sz="1200" b="1" dirty="0"/>
              <a:t>Mission: </a:t>
            </a:r>
            <a:endParaRPr lang="pt-PT" sz="1200" dirty="0"/>
          </a:p>
          <a:p>
            <a:pPr marL="144000" algn="just">
              <a:spcAft>
                <a:spcPts val="600"/>
              </a:spcAft>
            </a:pPr>
            <a:r>
              <a:rPr lang="en-US" sz="1200" dirty="0"/>
              <a:t>Too Good To Go fights food waste by offering an application that functions as a marketplace for surplus food. Around 5000 meals are saved every single day in Norway. </a:t>
            </a:r>
            <a:endParaRPr lang="en-US" sz="1200" dirty="0" smtClean="0"/>
          </a:p>
          <a:p>
            <a:pPr marL="144000" algn="just">
              <a:spcAft>
                <a:spcPts val="600"/>
              </a:spcAft>
            </a:pPr>
            <a:r>
              <a:rPr lang="en-US" sz="1200" dirty="0" smtClean="0"/>
              <a:t>Too </a:t>
            </a:r>
            <a:r>
              <a:rPr lang="en-US" sz="1200" dirty="0"/>
              <a:t>Good To Go was founded in Denmark and quickly moved to Norway the same year. Since 2016 it has grown to more than 12 countries around Europe and more than 20 000 000 meals has been saved. </a:t>
            </a:r>
            <a:endParaRPr lang="en-US" sz="1200" dirty="0" smtClean="0"/>
          </a:p>
          <a:p>
            <a:pPr marL="144000" algn="just">
              <a:spcAft>
                <a:spcPts val="600"/>
              </a:spcAft>
            </a:pPr>
            <a:r>
              <a:rPr lang="en-US" sz="1200" dirty="0" smtClean="0"/>
              <a:t>With </a:t>
            </a:r>
            <a:r>
              <a:rPr lang="en-US" sz="1200" dirty="0"/>
              <a:t>over 300 employees Too Good To Go is no longer "just" a startup but a successful company with 1 goal - to keep food from being wasted in the bin.</a:t>
            </a:r>
            <a:endParaRPr lang="pt-PT" sz="1200" dirty="0"/>
          </a:p>
        </p:txBody>
      </p:sp>
      <p:sp>
        <p:nvSpPr>
          <p:cNvPr id="24" name="object 8"/>
          <p:cNvSpPr txBox="1"/>
          <p:nvPr/>
        </p:nvSpPr>
        <p:spPr>
          <a:xfrm>
            <a:off x="389871" y="8065153"/>
            <a:ext cx="6120000" cy="747245"/>
          </a:xfrm>
          <a:prstGeom prst="rect">
            <a:avLst/>
          </a:prstGeom>
          <a:ln w="6095">
            <a:solidFill>
              <a:srgbClr val="000000"/>
            </a:solidFill>
          </a:ln>
        </p:spPr>
        <p:txBody>
          <a:bodyPr vert="horz" wrap="square" lIns="0" tIns="2978" rIns="0" bIns="36000" rtlCol="0">
            <a:spAutoFit/>
          </a:bodyPr>
          <a:lstStyle/>
          <a:p>
            <a:pPr marL="144000">
              <a:spcAft>
                <a:spcPts val="600"/>
              </a:spcAft>
            </a:pPr>
            <a:r>
              <a:rPr lang="pt-PT" sz="1200" b="1" dirty="0" err="1"/>
              <a:t>Technical</a:t>
            </a:r>
            <a:r>
              <a:rPr lang="pt-PT" sz="1200" b="1" dirty="0"/>
              <a:t> </a:t>
            </a:r>
            <a:r>
              <a:rPr lang="pt-PT" sz="1200" b="1" dirty="0" err="1"/>
              <a:t>Areas</a:t>
            </a:r>
            <a:r>
              <a:rPr lang="pt-PT" sz="1200" b="1" dirty="0"/>
              <a:t>: </a:t>
            </a:r>
            <a:endParaRPr lang="pt-PT" sz="1200" dirty="0"/>
          </a:p>
          <a:p>
            <a:pPr marL="315450" indent="-171450">
              <a:spcAft>
                <a:spcPts val="600"/>
              </a:spcAft>
              <a:buFont typeface="Arial" panose="020B0604020202020204" pitchFamily="34" charset="0"/>
              <a:buChar char="•"/>
            </a:pPr>
            <a:r>
              <a:rPr lang="en-US" sz="1200" dirty="0" smtClean="0"/>
              <a:t>Circular </a:t>
            </a:r>
            <a:r>
              <a:rPr lang="en-US" sz="1200" dirty="0"/>
              <a:t>Economy (reuse, remanufacturing and product life cycle extension</a:t>
            </a:r>
            <a:r>
              <a:rPr lang="en-US" sz="1200" dirty="0" smtClean="0"/>
              <a:t>).</a:t>
            </a:r>
            <a:r>
              <a:rPr lang="en-US" sz="1200" dirty="0"/>
              <a:t> </a:t>
            </a:r>
            <a:endParaRPr lang="pt-PT" sz="1200" dirty="0"/>
          </a:p>
          <a:p>
            <a:pPr marL="315450" indent="-171450">
              <a:spcAft>
                <a:spcPts val="600"/>
              </a:spcAft>
              <a:buFont typeface="Arial" panose="020B0604020202020204" pitchFamily="34" charset="0"/>
              <a:buChar char="•"/>
            </a:pPr>
            <a:r>
              <a:rPr lang="en-US" sz="1200" dirty="0"/>
              <a:t>Dematerialization (all food orders are made by the application ‘</a:t>
            </a:r>
            <a:r>
              <a:rPr lang="en-US" sz="1200" i="1" dirty="0"/>
              <a:t>Too Good to Go</a:t>
            </a:r>
            <a:r>
              <a:rPr lang="en-US" sz="1200" dirty="0"/>
              <a:t>’)</a:t>
            </a:r>
            <a:endParaRPr lang="pt-PT" sz="1200" dirty="0"/>
          </a:p>
        </p:txBody>
      </p:sp>
      <p:grpSp>
        <p:nvGrpSpPr>
          <p:cNvPr id="38" name="Grupo 37"/>
          <p:cNvGrpSpPr/>
          <p:nvPr/>
        </p:nvGrpSpPr>
        <p:grpSpPr>
          <a:xfrm>
            <a:off x="0" y="0"/>
            <a:ext cx="6858000" cy="9906000"/>
            <a:chOff x="0" y="0"/>
            <a:chExt cx="6858000" cy="9906000"/>
          </a:xfrm>
        </p:grpSpPr>
        <p:grpSp>
          <p:nvGrpSpPr>
            <p:cNvPr id="39" name="Grupo 38"/>
            <p:cNvGrpSpPr/>
            <p:nvPr/>
          </p:nvGrpSpPr>
          <p:grpSpPr>
            <a:xfrm>
              <a:off x="523230" y="344037"/>
              <a:ext cx="5806976" cy="425946"/>
              <a:chOff x="1089819" y="530155"/>
              <a:chExt cx="10323512" cy="757237"/>
            </a:xfrm>
          </p:grpSpPr>
          <p:pic>
            <p:nvPicPr>
              <p:cNvPr id="47" name="Picture 56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86375" y="677864"/>
                <a:ext cx="1619250" cy="581025"/>
              </a:xfrm>
              <a:prstGeom prst="rect">
                <a:avLst/>
              </a:prstGeom>
              <a:noFill/>
              <a:extLst>
                <a:ext uri="{909E8E84-426E-40DD-AFC4-6F175D3DCCD1}">
                  <a14:hiddenFill xmlns:a14="http://schemas.microsoft.com/office/drawing/2010/main">
                    <a:solidFill>
                      <a:srgbClr val="FFFFFF"/>
                    </a:solidFill>
                  </a14:hiddenFill>
                </a:ext>
              </a:extLst>
            </p:spPr>
          </p:pic>
          <p:pic>
            <p:nvPicPr>
              <p:cNvPr id="48" name="Picture 56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041731" y="530155"/>
                <a:ext cx="1371600" cy="757237"/>
              </a:xfrm>
              <a:prstGeom prst="rect">
                <a:avLst/>
              </a:prstGeom>
              <a:noFill/>
              <a:extLst>
                <a:ext uri="{909E8E84-426E-40DD-AFC4-6F175D3DCCD1}">
                  <a14:hiddenFill xmlns:a14="http://schemas.microsoft.com/office/drawing/2010/main">
                    <a:solidFill>
                      <a:srgbClr val="FFFFFF"/>
                    </a:solidFill>
                  </a14:hiddenFill>
                </a:ext>
              </a:extLst>
            </p:spPr>
          </p:pic>
          <p:sp>
            <p:nvSpPr>
              <p:cNvPr id="49" name="object 7"/>
              <p:cNvSpPr/>
              <p:nvPr/>
            </p:nvSpPr>
            <p:spPr>
              <a:xfrm>
                <a:off x="1089819" y="530155"/>
                <a:ext cx="1060450" cy="743585"/>
              </a:xfrm>
              <a:prstGeom prst="rect">
                <a:avLst/>
              </a:prstGeom>
              <a:blipFill>
                <a:blip r:embed="rId5" cstate="print"/>
                <a:stretch>
                  <a:fillRect/>
                </a:stretch>
              </a:blipFill>
            </p:spPr>
            <p:txBody>
              <a:bodyPr wrap="square" lIns="0" tIns="0" rIns="0" bIns="0" rtlCol="0"/>
              <a:lstStyle/>
              <a:p>
                <a:endParaRPr lang="pt-PT" sz="1013"/>
              </a:p>
            </p:txBody>
          </p:sp>
        </p:grpSp>
        <p:grpSp>
          <p:nvGrpSpPr>
            <p:cNvPr id="42" name="Grupo 41"/>
            <p:cNvGrpSpPr/>
            <p:nvPr/>
          </p:nvGrpSpPr>
          <p:grpSpPr>
            <a:xfrm>
              <a:off x="0" y="0"/>
              <a:ext cx="6858000" cy="9906000"/>
              <a:chOff x="69378" y="9585"/>
              <a:chExt cx="7531606" cy="10670520"/>
            </a:xfrm>
          </p:grpSpPr>
          <p:sp>
            <p:nvSpPr>
              <p:cNvPr id="43" name="Retângulo 42"/>
              <p:cNvSpPr/>
              <p:nvPr/>
            </p:nvSpPr>
            <p:spPr>
              <a:xfrm>
                <a:off x="69378" y="9587"/>
                <a:ext cx="7526595" cy="244337"/>
              </a:xfrm>
              <a:prstGeom prst="rect">
                <a:avLst/>
              </a:prstGeom>
              <a:solidFill>
                <a:srgbClr val="20D17F"/>
              </a:solidFill>
              <a:ln>
                <a:solidFill>
                  <a:srgbClr val="20D17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1435" tIns="25718" rIns="51435" bIns="25718" numCol="1" spcCol="0" rtlCol="0" fromWordArt="0" anchor="ctr" anchorCtr="0" forceAA="0" compatLnSpc="1">
                <a:prstTxWarp prst="textNoShape">
                  <a:avLst/>
                </a:prstTxWarp>
                <a:noAutofit/>
              </a:bodyPr>
              <a:lstStyle/>
              <a:p>
                <a:pPr algn="ctr"/>
                <a:endParaRPr lang="pt-PT" sz="1013"/>
              </a:p>
            </p:txBody>
          </p:sp>
          <p:sp>
            <p:nvSpPr>
              <p:cNvPr id="44" name="Retângulo 43"/>
              <p:cNvSpPr/>
              <p:nvPr/>
            </p:nvSpPr>
            <p:spPr>
              <a:xfrm rot="16200000">
                <a:off x="2173220" y="5252339"/>
                <a:ext cx="10670518" cy="185009"/>
              </a:xfrm>
              <a:prstGeom prst="rect">
                <a:avLst/>
              </a:prstGeom>
              <a:solidFill>
                <a:srgbClr val="20D17F"/>
              </a:solidFill>
              <a:ln>
                <a:solidFill>
                  <a:srgbClr val="20D17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1435" tIns="25718" rIns="51435" bIns="25718" numCol="1" spcCol="0" rtlCol="0" fromWordArt="0" anchor="ctr" anchorCtr="0" forceAA="0" compatLnSpc="1">
                <a:prstTxWarp prst="textNoShape">
                  <a:avLst/>
                </a:prstTxWarp>
                <a:noAutofit/>
              </a:bodyPr>
              <a:lstStyle/>
              <a:p>
                <a:pPr algn="ctr"/>
                <a:endParaRPr lang="pt-PT" sz="1013"/>
              </a:p>
            </p:txBody>
          </p:sp>
          <p:sp>
            <p:nvSpPr>
              <p:cNvPr id="45" name="Retângulo 44"/>
              <p:cNvSpPr/>
              <p:nvPr/>
            </p:nvSpPr>
            <p:spPr>
              <a:xfrm>
                <a:off x="69378" y="10499835"/>
                <a:ext cx="7531606" cy="180269"/>
              </a:xfrm>
              <a:prstGeom prst="rect">
                <a:avLst/>
              </a:prstGeom>
              <a:solidFill>
                <a:srgbClr val="20D17F"/>
              </a:solidFill>
              <a:ln>
                <a:solidFill>
                  <a:srgbClr val="20D17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1435" tIns="25718" rIns="51435" bIns="25718" numCol="1" spcCol="0" rtlCol="0" fromWordArt="0" anchor="ctr" anchorCtr="0" forceAA="0" compatLnSpc="1">
                <a:prstTxWarp prst="textNoShape">
                  <a:avLst/>
                </a:prstTxWarp>
                <a:noAutofit/>
              </a:bodyPr>
              <a:lstStyle/>
              <a:p>
                <a:pPr algn="ctr"/>
                <a:endParaRPr lang="pt-PT" sz="1013"/>
              </a:p>
            </p:txBody>
          </p:sp>
          <p:sp>
            <p:nvSpPr>
              <p:cNvPr id="46" name="Retângulo 45"/>
              <p:cNvSpPr/>
              <p:nvPr/>
            </p:nvSpPr>
            <p:spPr>
              <a:xfrm rot="16200000">
                <a:off x="-5069157" y="5305641"/>
                <a:ext cx="10513000" cy="235927"/>
              </a:xfrm>
              <a:prstGeom prst="rect">
                <a:avLst/>
              </a:prstGeom>
              <a:solidFill>
                <a:srgbClr val="20D17F"/>
              </a:solidFill>
              <a:ln>
                <a:solidFill>
                  <a:srgbClr val="20D17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1435" tIns="25718" rIns="51435" bIns="25718" numCol="1" spcCol="0" rtlCol="0" fromWordArt="0" anchor="ctr" anchorCtr="0" forceAA="0" compatLnSpc="1">
                <a:prstTxWarp prst="textNoShape">
                  <a:avLst/>
                </a:prstTxWarp>
                <a:noAutofit/>
              </a:bodyPr>
              <a:lstStyle/>
              <a:p>
                <a:pPr algn="ctr"/>
                <a:endParaRPr lang="pt-PT" sz="1013"/>
              </a:p>
            </p:txBody>
          </p:sp>
        </p:grpSp>
      </p:grpSp>
      <p:sp>
        <p:nvSpPr>
          <p:cNvPr id="50" name="Retângulo 49"/>
          <p:cNvSpPr/>
          <p:nvPr/>
        </p:nvSpPr>
        <p:spPr>
          <a:xfrm>
            <a:off x="523230" y="1162823"/>
            <a:ext cx="1801583" cy="338554"/>
          </a:xfrm>
          <a:prstGeom prst="rect">
            <a:avLst/>
          </a:prstGeom>
        </p:spPr>
        <p:txBody>
          <a:bodyPr wrap="none">
            <a:spAutoFit/>
          </a:bodyPr>
          <a:lstStyle/>
          <a:p>
            <a:pPr marL="0" lvl="1" indent="-252000">
              <a:spcBef>
                <a:spcPts val="0"/>
              </a:spcBef>
              <a:spcAft>
                <a:spcPts val="600"/>
              </a:spcAft>
              <a:buFont typeface="Wingdings" panose="05000000000000000000" pitchFamily="2" charset="2"/>
              <a:buChar char="Ø"/>
            </a:pPr>
            <a:r>
              <a:rPr lang="pt-PT" sz="1600" b="1" dirty="0"/>
              <a:t>Too </a:t>
            </a:r>
            <a:r>
              <a:rPr lang="pt-PT" sz="1600" b="1" dirty="0" err="1"/>
              <a:t>Good</a:t>
            </a:r>
            <a:r>
              <a:rPr lang="pt-PT" sz="1600" b="1" dirty="0"/>
              <a:t> to </a:t>
            </a:r>
            <a:r>
              <a:rPr lang="pt-PT" sz="1600" b="1" dirty="0" err="1" smtClean="0"/>
              <a:t>Go</a:t>
            </a:r>
            <a:endParaRPr lang="pt-PT" sz="1600" b="1" dirty="0"/>
          </a:p>
        </p:txBody>
      </p:sp>
      <p:sp>
        <p:nvSpPr>
          <p:cNvPr id="20" name="Retângulo 19"/>
          <p:cNvSpPr/>
          <p:nvPr/>
        </p:nvSpPr>
        <p:spPr>
          <a:xfrm>
            <a:off x="214829" y="9528278"/>
            <a:ext cx="1652071" cy="196208"/>
          </a:xfrm>
          <a:prstGeom prst="rect">
            <a:avLst/>
          </a:prstGeom>
        </p:spPr>
        <p:txBody>
          <a:bodyPr wrap="square">
            <a:spAutoFit/>
          </a:bodyPr>
          <a:lstStyle/>
          <a:p>
            <a:pPr>
              <a:tabLst>
                <a:tab pos="1518761" algn="ctr"/>
                <a:tab pos="3037523" algn="r"/>
              </a:tabLst>
            </a:pPr>
            <a:r>
              <a:rPr lang="pt-PT" sz="675" b="1" dirty="0" err="1">
                <a:latin typeface="Arial" panose="020B0604020202020204" pitchFamily="34" charset="0"/>
                <a:ea typeface="Calibri" panose="020F0502020204030204" pitchFamily="34" charset="0"/>
                <a:cs typeface="Times New Roman" panose="02020603050405020304" pitchFamily="18" charset="0"/>
              </a:rPr>
              <a:t>Environment</a:t>
            </a:r>
            <a:r>
              <a:rPr lang="pt-PT" sz="675" b="1" dirty="0">
                <a:latin typeface="Arial" panose="020B0604020202020204" pitchFamily="34" charset="0"/>
                <a:ea typeface="Calibri" panose="020F0502020204030204" pitchFamily="34" charset="0"/>
                <a:cs typeface="Times New Roman" panose="02020603050405020304" pitchFamily="18" charset="0"/>
              </a:rPr>
              <a:t> </a:t>
            </a:r>
            <a:r>
              <a:rPr lang="pt-PT" sz="675" b="1" dirty="0" err="1">
                <a:solidFill>
                  <a:srgbClr val="00B050"/>
                </a:solidFill>
                <a:latin typeface="Arial" panose="020B0604020202020204" pitchFamily="34" charset="0"/>
                <a:ea typeface="Calibri" panose="020F0502020204030204" pitchFamily="34" charset="0"/>
                <a:cs typeface="Times New Roman" panose="02020603050405020304" pitchFamily="18" charset="0"/>
              </a:rPr>
              <a:t>Programme</a:t>
            </a:r>
            <a:r>
              <a:rPr lang="pt-PT" sz="675" b="1" dirty="0">
                <a:latin typeface="Arial" panose="020B0604020202020204" pitchFamily="34" charset="0"/>
                <a:ea typeface="Calibri" panose="020F0502020204030204" pitchFamily="34" charset="0"/>
                <a:cs typeface="Times New Roman" panose="02020603050405020304" pitchFamily="18" charset="0"/>
              </a:rPr>
              <a:t> in </a:t>
            </a:r>
            <a:r>
              <a:rPr lang="pt-PT" sz="675" b="1" dirty="0" err="1">
                <a:latin typeface="Arial" panose="020B0604020202020204" pitchFamily="34" charset="0"/>
                <a:ea typeface="Calibri" panose="020F0502020204030204" pitchFamily="34" charset="0"/>
                <a:cs typeface="Times New Roman" panose="02020603050405020304" pitchFamily="18" charset="0"/>
              </a:rPr>
              <a:t>Action</a:t>
            </a:r>
            <a:endParaRPr lang="pt-PT" sz="675" b="1" dirty="0">
              <a:latin typeface="Arial" panose="020B0604020202020204" pitchFamily="34" charset="0"/>
              <a:ea typeface="Calibri" panose="020F0502020204030204" pitchFamily="34" charset="0"/>
              <a:cs typeface="Times New Roman" panose="02020603050405020304" pitchFamily="18" charset="0"/>
            </a:endParaRPr>
          </a:p>
        </p:txBody>
      </p:sp>
      <p:sp>
        <p:nvSpPr>
          <p:cNvPr id="25" name="Rectangle 8"/>
          <p:cNvSpPr>
            <a:spLocks noChangeArrowheads="1"/>
          </p:cNvSpPr>
          <p:nvPr/>
        </p:nvSpPr>
        <p:spPr bwMode="auto">
          <a:xfrm>
            <a:off x="6148782" y="9613682"/>
            <a:ext cx="534593" cy="121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1435" tIns="25718" rIns="51435" bIns="25718" numCol="1" anchor="ctr" anchorCtr="0" compatLnSpc="1">
            <a:prstTxWarp prst="textNoShape">
              <a:avLst/>
            </a:prstTxWarp>
            <a:spAutoFit/>
          </a:bodyPr>
          <a:lstStyle>
            <a:lvl1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1pPr>
            <a:lvl2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2pPr>
            <a:lvl3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3pPr>
            <a:lvl4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4pPr>
            <a:lvl5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5pPr>
            <a:lvl6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6pPr>
            <a:lvl7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7pPr>
            <a:lvl8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8pPr>
            <a:lvl9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9pPr>
          </a:lstStyle>
          <a:p>
            <a:pPr algn="ctr" defTabSz="514350">
              <a:tabLst>
                <a:tab pos="1518940" algn="ctr"/>
                <a:tab pos="3037880" algn="r"/>
              </a:tabLst>
            </a:pPr>
            <a:r>
              <a:rPr lang="pt-PT" altLang="pt-PT" sz="450" b="1" dirty="0" err="1" smtClean="0">
                <a:ea typeface="Calibri" panose="020F0502020204030204" pitchFamily="34" charset="0"/>
                <a:cs typeface="Arial" panose="020B0604020202020204" pitchFamily="34" charset="0"/>
              </a:rPr>
              <a:t>Number</a:t>
            </a:r>
            <a:r>
              <a:rPr lang="pt-PT" altLang="pt-PT" sz="450" b="1" dirty="0" smtClean="0">
                <a:ea typeface="Calibri" panose="020F0502020204030204" pitchFamily="34" charset="0"/>
                <a:cs typeface="Arial" panose="020B0604020202020204" pitchFamily="34" charset="0"/>
              </a:rPr>
              <a:t> </a:t>
            </a:r>
            <a:r>
              <a:rPr lang="pt-PT" altLang="pt-PT" sz="450" b="1" dirty="0" smtClean="0">
                <a:solidFill>
                  <a:srgbClr val="00B050"/>
                </a:solidFill>
                <a:ea typeface="Calibri" panose="020F0502020204030204" pitchFamily="34" charset="0"/>
                <a:cs typeface="Arial" panose="020B0604020202020204" pitchFamily="34" charset="0"/>
              </a:rPr>
              <a:t>THREE</a:t>
            </a:r>
            <a:endParaRPr lang="pt-PT" altLang="pt-PT" sz="563" dirty="0">
              <a:cs typeface="Arial" panose="020B0604020202020204" pitchFamily="34" charset="0"/>
            </a:endParaRPr>
          </a:p>
        </p:txBody>
      </p:sp>
    </p:spTree>
    <p:extLst>
      <p:ext uri="{BB962C8B-B14F-4D97-AF65-F5344CB8AC3E}">
        <p14:creationId xmlns:p14="http://schemas.microsoft.com/office/powerpoint/2010/main" val="907863921"/>
      </p:ext>
    </p:extLst>
  </p:cSld>
  <p:clrMapOvr>
    <a:masterClrMapping/>
  </p:clrMapOvr>
  <mc:AlternateContent xmlns:mc="http://schemas.openxmlformats.org/markup-compatibility/2006" xmlns:p14="http://schemas.microsoft.com/office/powerpoint/2010/main">
    <mc:Choice Requires="p14">
      <p:transition spd="slow" p14:dur="2000" advClick="0" advTm="4000"/>
    </mc:Choice>
    <mc:Fallback xmlns="">
      <p:transition spd="slow" advClick="0" advTm="4000"/>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object 5"/>
          <p:cNvSpPr txBox="1"/>
          <p:nvPr/>
        </p:nvSpPr>
        <p:spPr>
          <a:xfrm>
            <a:off x="378372" y="1660871"/>
            <a:ext cx="6120000" cy="2018712"/>
          </a:xfrm>
          <a:prstGeom prst="rect">
            <a:avLst/>
          </a:prstGeom>
          <a:ln w="6095">
            <a:solidFill>
              <a:srgbClr val="000000"/>
            </a:solidFill>
          </a:ln>
        </p:spPr>
        <p:txBody>
          <a:bodyPr vert="horz" wrap="square" lIns="0" tIns="2749" rIns="0" bIns="0" rtlCol="0">
            <a:spAutoFit/>
          </a:bodyPr>
          <a:lstStyle/>
          <a:p>
            <a:pPr marL="144000">
              <a:spcAft>
                <a:spcPts val="600"/>
              </a:spcAft>
            </a:pPr>
            <a:r>
              <a:rPr lang="en-US" sz="1200" b="1" dirty="0">
                <a:solidFill>
                  <a:srgbClr val="000000"/>
                </a:solidFill>
                <a:latin typeface="Calibri" panose="020F0502020204030204" pitchFamily="34" charset="0"/>
                <a:ea typeface="Calibri" panose="020F0502020204030204" pitchFamily="34" charset="0"/>
              </a:rPr>
              <a:t>Name of the Partner: </a:t>
            </a:r>
            <a:r>
              <a:rPr lang="en-US" sz="1200" dirty="0">
                <a:solidFill>
                  <a:srgbClr val="000000"/>
                </a:solidFill>
                <a:latin typeface="Calibri" panose="020F0502020204030204" pitchFamily="34" charset="0"/>
                <a:ea typeface="Calibri" panose="020F0502020204030204" pitchFamily="34" charset="0"/>
              </a:rPr>
              <a:t>N2 Applied AS</a:t>
            </a:r>
            <a:endParaRPr lang="pt-PT" sz="1200" dirty="0">
              <a:solidFill>
                <a:srgbClr val="000000"/>
              </a:solidFill>
              <a:latin typeface="Calibri" panose="020F0502020204030204" pitchFamily="34" charset="0"/>
              <a:ea typeface="Calibri" panose="020F0502020204030204" pitchFamily="34" charset="0"/>
            </a:endParaRPr>
          </a:p>
          <a:p>
            <a:pPr marL="144000">
              <a:spcAft>
                <a:spcPts val="600"/>
              </a:spcAft>
            </a:pPr>
            <a:r>
              <a:rPr lang="en-US" sz="1200" b="1" dirty="0">
                <a:solidFill>
                  <a:srgbClr val="000000"/>
                </a:solidFill>
                <a:latin typeface="Calibri" panose="020F0502020204030204" pitchFamily="34" charset="0"/>
                <a:ea typeface="Calibri" panose="020F0502020204030204" pitchFamily="34" charset="0"/>
              </a:rPr>
              <a:t>Abbreviation: </a:t>
            </a:r>
            <a:r>
              <a:rPr lang="en-US" sz="1200" dirty="0">
                <a:solidFill>
                  <a:srgbClr val="000000"/>
                </a:solidFill>
                <a:latin typeface="Calibri" panose="020F0502020204030204" pitchFamily="34" charset="0"/>
                <a:ea typeface="Calibri" panose="020F0502020204030204" pitchFamily="34" charset="0"/>
              </a:rPr>
              <a:t>N2</a:t>
            </a:r>
            <a:endParaRPr lang="pt-PT" sz="1200" dirty="0">
              <a:solidFill>
                <a:srgbClr val="000000"/>
              </a:solidFill>
              <a:latin typeface="Calibri" panose="020F0502020204030204" pitchFamily="34" charset="0"/>
              <a:ea typeface="Calibri" panose="020F0502020204030204" pitchFamily="34" charset="0"/>
            </a:endParaRPr>
          </a:p>
          <a:p>
            <a:pPr marL="144000">
              <a:spcAft>
                <a:spcPts val="600"/>
              </a:spcAft>
            </a:pPr>
            <a:r>
              <a:rPr lang="en-US" sz="1200" b="1" dirty="0">
                <a:solidFill>
                  <a:srgbClr val="000000"/>
                </a:solidFill>
                <a:latin typeface="Calibri" panose="020F0502020204030204" pitchFamily="34" charset="0"/>
                <a:ea typeface="Calibri" panose="020F0502020204030204" pitchFamily="34" charset="0"/>
              </a:rPr>
              <a:t>Address: </a:t>
            </a:r>
            <a:r>
              <a:rPr lang="en-US" sz="1200" dirty="0" err="1">
                <a:solidFill>
                  <a:srgbClr val="000000"/>
                </a:solidFill>
                <a:latin typeface="Calibri" panose="020F0502020204030204" pitchFamily="34" charset="0"/>
                <a:ea typeface="Calibri" panose="020F0502020204030204" pitchFamily="34" charset="0"/>
              </a:rPr>
              <a:t>Dronning</a:t>
            </a:r>
            <a:r>
              <a:rPr lang="en-US" sz="1200" dirty="0">
                <a:solidFill>
                  <a:srgbClr val="000000"/>
                </a:solidFill>
                <a:latin typeface="Calibri" panose="020F0502020204030204" pitchFamily="34" charset="0"/>
                <a:ea typeface="Calibri" panose="020F0502020204030204" pitchFamily="34" charset="0"/>
              </a:rPr>
              <a:t> </a:t>
            </a:r>
            <a:r>
              <a:rPr lang="en-US" sz="1200" dirty="0" err="1">
                <a:solidFill>
                  <a:srgbClr val="000000"/>
                </a:solidFill>
                <a:latin typeface="Calibri" panose="020F0502020204030204" pitchFamily="34" charset="0"/>
                <a:ea typeface="Calibri" panose="020F0502020204030204" pitchFamily="34" charset="0"/>
              </a:rPr>
              <a:t>Eufemias</a:t>
            </a:r>
            <a:r>
              <a:rPr lang="en-US" sz="1200" dirty="0">
                <a:solidFill>
                  <a:srgbClr val="000000"/>
                </a:solidFill>
                <a:latin typeface="Calibri" panose="020F0502020204030204" pitchFamily="34" charset="0"/>
                <a:ea typeface="Calibri" panose="020F0502020204030204" pitchFamily="34" charset="0"/>
              </a:rPr>
              <a:t> gate 20, 0191, Oslo</a:t>
            </a:r>
            <a:endParaRPr lang="pt-PT" sz="1200" dirty="0">
              <a:solidFill>
                <a:srgbClr val="000000"/>
              </a:solidFill>
              <a:latin typeface="Calibri" panose="020F0502020204030204" pitchFamily="34" charset="0"/>
              <a:ea typeface="Calibri" panose="020F0502020204030204" pitchFamily="34" charset="0"/>
            </a:endParaRPr>
          </a:p>
          <a:p>
            <a:pPr marL="144000">
              <a:spcAft>
                <a:spcPts val="600"/>
              </a:spcAft>
            </a:pPr>
            <a:r>
              <a:rPr lang="en-US" sz="1200" b="1" dirty="0">
                <a:solidFill>
                  <a:srgbClr val="000000"/>
                </a:solidFill>
                <a:latin typeface="Calibri" panose="020F0502020204030204" pitchFamily="34" charset="0"/>
                <a:ea typeface="Calibri" panose="020F0502020204030204" pitchFamily="34" charset="0"/>
              </a:rPr>
              <a:t>Legal Status: </a:t>
            </a:r>
            <a:r>
              <a:rPr lang="en-US" sz="1200" dirty="0">
                <a:solidFill>
                  <a:srgbClr val="000000"/>
                </a:solidFill>
                <a:latin typeface="Calibri" panose="020F0502020204030204" pitchFamily="34" charset="0"/>
                <a:ea typeface="Calibri" panose="020F0502020204030204" pitchFamily="34" charset="0"/>
              </a:rPr>
              <a:t>Private company</a:t>
            </a:r>
            <a:endParaRPr lang="pt-PT" sz="1200" dirty="0">
              <a:solidFill>
                <a:srgbClr val="000000"/>
              </a:solidFill>
              <a:latin typeface="Calibri" panose="020F0502020204030204" pitchFamily="34" charset="0"/>
              <a:ea typeface="Calibri" panose="020F0502020204030204" pitchFamily="34" charset="0"/>
            </a:endParaRPr>
          </a:p>
          <a:p>
            <a:pPr marL="144000">
              <a:spcAft>
                <a:spcPts val="600"/>
              </a:spcAft>
            </a:pPr>
            <a:r>
              <a:rPr lang="en-US" sz="1200" b="1" dirty="0">
                <a:solidFill>
                  <a:srgbClr val="000000"/>
                </a:solidFill>
                <a:latin typeface="Calibri" panose="020F0502020204030204" pitchFamily="34" charset="0"/>
                <a:ea typeface="Calibri" panose="020F0502020204030204" pitchFamily="34" charset="0"/>
              </a:rPr>
              <a:t>Legal </a:t>
            </a:r>
            <a:r>
              <a:rPr lang="en-US" sz="1200" b="1" dirty="0" err="1">
                <a:solidFill>
                  <a:srgbClr val="000000"/>
                </a:solidFill>
                <a:latin typeface="Calibri" panose="020F0502020204030204" pitchFamily="34" charset="0"/>
                <a:ea typeface="Calibri" panose="020F0502020204030204" pitchFamily="34" charset="0"/>
              </a:rPr>
              <a:t>Reprentative</a:t>
            </a:r>
            <a:r>
              <a:rPr lang="en-US" sz="1200" b="1" dirty="0">
                <a:solidFill>
                  <a:srgbClr val="000000"/>
                </a:solidFill>
                <a:latin typeface="Calibri" panose="020F0502020204030204" pitchFamily="34" charset="0"/>
                <a:ea typeface="Calibri" panose="020F0502020204030204" pitchFamily="34" charset="0"/>
              </a:rPr>
              <a:t>: </a:t>
            </a:r>
            <a:r>
              <a:rPr lang="en-US" sz="1200" dirty="0">
                <a:solidFill>
                  <a:srgbClr val="000000"/>
                </a:solidFill>
                <a:latin typeface="Calibri" panose="020F0502020204030204" pitchFamily="34" charset="0"/>
                <a:ea typeface="Calibri" panose="020F0502020204030204" pitchFamily="34" charset="0"/>
              </a:rPr>
              <a:t>Rune </a:t>
            </a:r>
            <a:r>
              <a:rPr lang="en-US" sz="1200" dirty="0" err="1">
                <a:solidFill>
                  <a:srgbClr val="000000"/>
                </a:solidFill>
                <a:latin typeface="Calibri" panose="020F0502020204030204" pitchFamily="34" charset="0"/>
                <a:ea typeface="Calibri" panose="020F0502020204030204" pitchFamily="34" charset="0"/>
              </a:rPr>
              <a:t>Ingels</a:t>
            </a:r>
            <a:r>
              <a:rPr lang="en-US" sz="1200" dirty="0">
                <a:solidFill>
                  <a:srgbClr val="000000"/>
                </a:solidFill>
                <a:latin typeface="Calibri" panose="020F0502020204030204" pitchFamily="34" charset="0"/>
                <a:ea typeface="Calibri" panose="020F0502020204030204" pitchFamily="34" charset="0"/>
              </a:rPr>
              <a:t> e Grete </a:t>
            </a:r>
            <a:r>
              <a:rPr lang="en-US" sz="1200" dirty="0" err="1">
                <a:solidFill>
                  <a:srgbClr val="000000"/>
                </a:solidFill>
                <a:latin typeface="Calibri" panose="020F0502020204030204" pitchFamily="34" charset="0"/>
                <a:ea typeface="Calibri" panose="020F0502020204030204" pitchFamily="34" charset="0"/>
              </a:rPr>
              <a:t>Sønsteby</a:t>
            </a:r>
            <a:r>
              <a:rPr lang="en-US" sz="1200" dirty="0">
                <a:solidFill>
                  <a:srgbClr val="000000"/>
                </a:solidFill>
                <a:latin typeface="Calibri" panose="020F0502020204030204" pitchFamily="34" charset="0"/>
                <a:ea typeface="Calibri" panose="020F0502020204030204" pitchFamily="34" charset="0"/>
              </a:rPr>
              <a:t> (CTO, CEO &amp;Co-Founders)</a:t>
            </a:r>
            <a:endParaRPr lang="pt-PT" sz="1200" dirty="0">
              <a:solidFill>
                <a:srgbClr val="000000"/>
              </a:solidFill>
              <a:latin typeface="Calibri" panose="020F0502020204030204" pitchFamily="34" charset="0"/>
              <a:ea typeface="Calibri" panose="020F0502020204030204" pitchFamily="34" charset="0"/>
            </a:endParaRPr>
          </a:p>
          <a:p>
            <a:pPr marL="144000">
              <a:spcAft>
                <a:spcPts val="600"/>
              </a:spcAft>
            </a:pPr>
            <a:r>
              <a:rPr lang="en-US" sz="1200" b="1" dirty="0">
                <a:solidFill>
                  <a:srgbClr val="000000"/>
                </a:solidFill>
                <a:latin typeface="Calibri" panose="020F0502020204030204" pitchFamily="34" charset="0"/>
                <a:ea typeface="Calibri" panose="020F0502020204030204" pitchFamily="34" charset="0"/>
              </a:rPr>
              <a:t>e-mail:  </a:t>
            </a:r>
            <a:r>
              <a:rPr lang="en-US" sz="1200" dirty="0" err="1">
                <a:solidFill>
                  <a:srgbClr val="000000"/>
                </a:solidFill>
                <a:latin typeface="Calibri" panose="020F0502020204030204" pitchFamily="34" charset="0"/>
                <a:ea typeface="Calibri" panose="020F0502020204030204" pitchFamily="34" charset="0"/>
              </a:rPr>
              <a:t>Trond</a:t>
            </a:r>
            <a:r>
              <a:rPr lang="en-US" sz="1200" dirty="0">
                <a:solidFill>
                  <a:srgbClr val="000000"/>
                </a:solidFill>
                <a:latin typeface="Calibri" panose="020F0502020204030204" pitchFamily="34" charset="0"/>
                <a:ea typeface="Calibri" panose="020F0502020204030204" pitchFamily="34" charset="0"/>
              </a:rPr>
              <a:t> Lund, </a:t>
            </a:r>
            <a:r>
              <a:rPr lang="en-US" sz="1200" u="sng" dirty="0">
                <a:solidFill>
                  <a:srgbClr val="0000FF"/>
                </a:solidFill>
                <a:latin typeface="Calibri" panose="020F0502020204030204" pitchFamily="34" charset="0"/>
                <a:ea typeface="Calibri" panose="020F0502020204030204" pitchFamily="34" charset="0"/>
              </a:rPr>
              <a:t>trond.lund@n2applied.no</a:t>
            </a:r>
            <a:endParaRPr lang="pt-PT" sz="1200" dirty="0">
              <a:solidFill>
                <a:srgbClr val="000000"/>
              </a:solidFill>
              <a:latin typeface="Calibri" panose="020F0502020204030204" pitchFamily="34" charset="0"/>
              <a:ea typeface="Calibri" panose="020F0502020204030204" pitchFamily="34" charset="0"/>
            </a:endParaRPr>
          </a:p>
          <a:p>
            <a:pPr marL="144000">
              <a:spcAft>
                <a:spcPts val="600"/>
              </a:spcAft>
            </a:pPr>
            <a:r>
              <a:rPr lang="en-US" sz="1200" b="1" dirty="0">
                <a:solidFill>
                  <a:srgbClr val="000000"/>
                </a:solidFill>
                <a:latin typeface="Calibri" panose="020F0502020204030204" pitchFamily="34" charset="0"/>
                <a:ea typeface="Calibri" panose="020F0502020204030204" pitchFamily="34" charset="0"/>
              </a:rPr>
              <a:t>Department: </a:t>
            </a:r>
            <a:r>
              <a:rPr lang="en-US" sz="1200" dirty="0">
                <a:solidFill>
                  <a:srgbClr val="000000"/>
                </a:solidFill>
                <a:latin typeface="Calibri" panose="020F0502020204030204" pitchFamily="34" charset="0"/>
                <a:ea typeface="Calibri" panose="020F0502020204030204" pitchFamily="34" charset="0"/>
              </a:rPr>
              <a:t>Business Development</a:t>
            </a:r>
            <a:endParaRPr lang="pt-PT" sz="1200" dirty="0">
              <a:solidFill>
                <a:srgbClr val="000000"/>
              </a:solidFill>
              <a:latin typeface="Calibri" panose="020F0502020204030204" pitchFamily="34" charset="0"/>
              <a:ea typeface="Calibri" panose="020F0502020204030204" pitchFamily="34" charset="0"/>
            </a:endParaRPr>
          </a:p>
          <a:p>
            <a:pPr marL="144000">
              <a:spcAft>
                <a:spcPts val="600"/>
              </a:spcAft>
            </a:pPr>
            <a:r>
              <a:rPr lang="en-US" sz="1200" b="1" dirty="0">
                <a:solidFill>
                  <a:srgbClr val="000000"/>
                </a:solidFill>
                <a:latin typeface="Calibri" panose="020F0502020204030204" pitchFamily="34" charset="0"/>
                <a:ea typeface="Calibri" panose="020F0502020204030204" pitchFamily="34" charset="0"/>
              </a:rPr>
              <a:t>Website: </a:t>
            </a:r>
            <a:r>
              <a:rPr lang="en-US" sz="1200" u="sng" dirty="0">
                <a:solidFill>
                  <a:srgbClr val="000000"/>
                </a:solidFill>
                <a:latin typeface="Calibri" panose="020F0502020204030204" pitchFamily="34" charset="0"/>
                <a:ea typeface="Calibri" panose="020F0502020204030204" pitchFamily="34" charset="0"/>
                <a:hlinkClick r:id="rId2"/>
              </a:rPr>
              <a:t>https://n2.no/</a:t>
            </a:r>
            <a:endParaRPr lang="pt-PT" sz="1200" dirty="0">
              <a:solidFill>
                <a:srgbClr val="000000"/>
              </a:solidFill>
              <a:effectLst/>
              <a:latin typeface="Calibri" panose="020F0502020204030204" pitchFamily="34" charset="0"/>
              <a:ea typeface="Calibri" panose="020F0502020204030204" pitchFamily="34" charset="0"/>
            </a:endParaRPr>
          </a:p>
        </p:txBody>
      </p:sp>
      <p:sp>
        <p:nvSpPr>
          <p:cNvPr id="28" name="object 6"/>
          <p:cNvSpPr txBox="1"/>
          <p:nvPr/>
        </p:nvSpPr>
        <p:spPr>
          <a:xfrm>
            <a:off x="378372" y="3794150"/>
            <a:ext cx="6120000" cy="1495492"/>
          </a:xfrm>
          <a:prstGeom prst="rect">
            <a:avLst/>
          </a:prstGeom>
          <a:ln w="6095">
            <a:solidFill>
              <a:srgbClr val="000000"/>
            </a:solidFill>
          </a:ln>
        </p:spPr>
        <p:txBody>
          <a:bodyPr vert="horz" wrap="square" lIns="0" tIns="2749" rIns="0" bIns="0" rtlCol="0">
            <a:spAutoFit/>
          </a:bodyPr>
          <a:lstStyle/>
          <a:p>
            <a:pPr marL="144000">
              <a:spcAft>
                <a:spcPts val="600"/>
              </a:spcAft>
            </a:pPr>
            <a:r>
              <a:rPr lang="en-US" sz="1200" b="1" dirty="0">
                <a:solidFill>
                  <a:srgbClr val="000000"/>
                </a:solidFill>
                <a:latin typeface="Calibri" panose="020F0502020204030204" pitchFamily="34" charset="0"/>
                <a:ea typeface="Calibri" panose="020F0502020204030204" pitchFamily="34" charset="0"/>
              </a:rPr>
              <a:t>Statistical Data:</a:t>
            </a:r>
            <a:endParaRPr lang="pt-PT" sz="1200" dirty="0">
              <a:solidFill>
                <a:srgbClr val="000000"/>
              </a:solidFill>
              <a:latin typeface="Calibri" panose="020F0502020204030204" pitchFamily="34" charset="0"/>
              <a:ea typeface="Calibri" panose="020F0502020204030204" pitchFamily="34" charset="0"/>
            </a:endParaRPr>
          </a:p>
          <a:p>
            <a:pPr marL="144000">
              <a:spcAft>
                <a:spcPts val="600"/>
              </a:spcAft>
            </a:pPr>
            <a:r>
              <a:rPr lang="en-US" sz="1200" dirty="0">
                <a:solidFill>
                  <a:srgbClr val="000000"/>
                </a:solidFill>
                <a:latin typeface="Calibri" panose="020F0502020204030204" pitchFamily="34" charset="0"/>
                <a:ea typeface="Calibri" panose="020F0502020204030204" pitchFamily="34" charset="0"/>
              </a:rPr>
              <a:t>- Founded in 2010</a:t>
            </a:r>
            <a:endParaRPr lang="pt-PT" sz="1200" dirty="0">
              <a:solidFill>
                <a:srgbClr val="000000"/>
              </a:solidFill>
              <a:latin typeface="Calibri" panose="020F0502020204030204" pitchFamily="34" charset="0"/>
              <a:ea typeface="Calibri" panose="020F0502020204030204" pitchFamily="34" charset="0"/>
            </a:endParaRPr>
          </a:p>
          <a:p>
            <a:pPr marL="144000">
              <a:spcAft>
                <a:spcPts val="600"/>
              </a:spcAft>
            </a:pPr>
            <a:r>
              <a:rPr lang="en-US" sz="1200" b="1" dirty="0">
                <a:solidFill>
                  <a:srgbClr val="000000"/>
                </a:solidFill>
                <a:latin typeface="Calibri" panose="020F0502020204030204" pitchFamily="34" charset="0"/>
                <a:ea typeface="Calibri" panose="020F0502020204030204" pitchFamily="34" charset="0"/>
              </a:rPr>
              <a:t>-</a:t>
            </a:r>
            <a:r>
              <a:rPr lang="en-US" sz="1200" dirty="0">
                <a:solidFill>
                  <a:srgbClr val="000000"/>
                </a:solidFill>
                <a:latin typeface="Calibri" panose="020F0502020204030204" pitchFamily="34" charset="0"/>
                <a:ea typeface="Calibri" panose="020F0502020204030204" pitchFamily="34" charset="0"/>
              </a:rPr>
              <a:t> Technological Startup</a:t>
            </a:r>
            <a:endParaRPr lang="pt-PT" sz="1200" dirty="0">
              <a:solidFill>
                <a:srgbClr val="000000"/>
              </a:solidFill>
              <a:latin typeface="Calibri" panose="020F0502020204030204" pitchFamily="34" charset="0"/>
              <a:ea typeface="Calibri" panose="020F0502020204030204" pitchFamily="34" charset="0"/>
            </a:endParaRPr>
          </a:p>
          <a:p>
            <a:pPr marL="144000">
              <a:spcAft>
                <a:spcPts val="600"/>
              </a:spcAft>
            </a:pPr>
            <a:r>
              <a:rPr lang="en-US" sz="1200" dirty="0">
                <a:solidFill>
                  <a:srgbClr val="000000"/>
                </a:solidFill>
                <a:latin typeface="Calibri" panose="020F0502020204030204" pitchFamily="34" charset="0"/>
                <a:ea typeface="Calibri" panose="020F0502020204030204" pitchFamily="34" charset="0"/>
              </a:rPr>
              <a:t>- Activity Sector: Organic Agriculture</a:t>
            </a:r>
            <a:endParaRPr lang="pt-PT" sz="1200" dirty="0">
              <a:solidFill>
                <a:srgbClr val="000000"/>
              </a:solidFill>
              <a:latin typeface="Calibri" panose="020F0502020204030204" pitchFamily="34" charset="0"/>
              <a:ea typeface="Calibri" panose="020F0502020204030204" pitchFamily="34" charset="0"/>
            </a:endParaRPr>
          </a:p>
          <a:p>
            <a:pPr marL="144000">
              <a:spcAft>
                <a:spcPts val="600"/>
              </a:spcAft>
            </a:pPr>
            <a:r>
              <a:rPr lang="en-US" sz="1200" dirty="0">
                <a:solidFill>
                  <a:srgbClr val="000000"/>
                </a:solidFill>
                <a:latin typeface="Calibri" panose="020F0502020204030204" pitchFamily="34" charset="0"/>
                <a:ea typeface="Calibri" panose="020F0502020204030204" pitchFamily="34" charset="0"/>
              </a:rPr>
              <a:t>- Type of funding: Venture Capital</a:t>
            </a:r>
            <a:endParaRPr lang="pt-PT" sz="1200" dirty="0">
              <a:solidFill>
                <a:srgbClr val="000000"/>
              </a:solidFill>
              <a:latin typeface="Calibri" panose="020F0502020204030204" pitchFamily="34" charset="0"/>
              <a:ea typeface="Calibri" panose="020F0502020204030204" pitchFamily="34" charset="0"/>
            </a:endParaRPr>
          </a:p>
          <a:p>
            <a:pPr marL="144000">
              <a:spcAft>
                <a:spcPts val="600"/>
              </a:spcAft>
            </a:pPr>
            <a:r>
              <a:rPr lang="en-US" sz="1200" dirty="0">
                <a:solidFill>
                  <a:srgbClr val="000000"/>
                </a:solidFill>
                <a:latin typeface="Calibri" panose="020F0502020204030204" pitchFamily="34" charset="0"/>
                <a:ea typeface="Calibri" panose="020F0502020204030204" pitchFamily="34" charset="0"/>
              </a:rPr>
              <a:t>- Technological breakthrough in Nitrogen</a:t>
            </a:r>
            <a:endParaRPr lang="pt-PT" sz="1200" dirty="0">
              <a:solidFill>
                <a:srgbClr val="000000"/>
              </a:solidFill>
              <a:effectLst/>
              <a:latin typeface="Calibri" panose="020F0502020204030204" pitchFamily="34" charset="0"/>
              <a:ea typeface="Calibri" panose="020F0502020204030204" pitchFamily="34" charset="0"/>
            </a:endParaRPr>
          </a:p>
        </p:txBody>
      </p:sp>
      <p:sp>
        <p:nvSpPr>
          <p:cNvPr id="29" name="object 7"/>
          <p:cNvSpPr txBox="1"/>
          <p:nvPr/>
        </p:nvSpPr>
        <p:spPr>
          <a:xfrm>
            <a:off x="378372" y="5404549"/>
            <a:ext cx="6120000" cy="1626975"/>
          </a:xfrm>
          <a:prstGeom prst="rect">
            <a:avLst/>
          </a:prstGeom>
          <a:ln w="6095">
            <a:solidFill>
              <a:srgbClr val="000000"/>
            </a:solidFill>
          </a:ln>
        </p:spPr>
        <p:txBody>
          <a:bodyPr vert="horz" wrap="square" lIns="0" tIns="36000" rIns="72000" bIns="36000" rtlCol="0">
            <a:spAutoFit/>
          </a:bodyPr>
          <a:lstStyle/>
          <a:p>
            <a:pPr marL="180000" marR="21990" algn="just" defTabSz="329853">
              <a:spcBef>
                <a:spcPts val="600"/>
              </a:spcBef>
              <a:spcAft>
                <a:spcPts val="600"/>
              </a:spcAft>
            </a:pPr>
            <a:r>
              <a:rPr lang="en-US" sz="1200" b="1" spc="-2" dirty="0" smtClean="0">
                <a:solidFill>
                  <a:prstClr val="black"/>
                </a:solidFill>
                <a:cs typeface="Calibri"/>
              </a:rPr>
              <a:t>Mission</a:t>
            </a:r>
            <a:r>
              <a:rPr lang="en-US" sz="1200" b="1" spc="-2" dirty="0">
                <a:solidFill>
                  <a:prstClr val="black"/>
                </a:solidFill>
                <a:cs typeface="Calibri"/>
              </a:rPr>
              <a:t>: </a:t>
            </a:r>
          </a:p>
          <a:p>
            <a:pPr marL="180000" marR="21990" algn="just" defTabSz="329853">
              <a:spcAft>
                <a:spcPts val="600"/>
              </a:spcAft>
            </a:pPr>
            <a:r>
              <a:rPr lang="en-US" sz="1200" dirty="0">
                <a:solidFill>
                  <a:prstClr val="black"/>
                </a:solidFill>
                <a:cs typeface="Calibri"/>
              </a:rPr>
              <a:t>N2 Applied enable farmers to recirculate nitrogen and produce fertilizer on the farm - reducing ammonia losses, laughing gas production and methane emissions from agriculture while being profitable for the farmer</a:t>
            </a:r>
            <a:r>
              <a:rPr lang="en-US" sz="1200" dirty="0" smtClean="0">
                <a:solidFill>
                  <a:prstClr val="black"/>
                </a:solidFill>
                <a:cs typeface="Calibri"/>
              </a:rPr>
              <a:t>. The </a:t>
            </a:r>
            <a:r>
              <a:rPr lang="en-US" sz="1200" dirty="0">
                <a:solidFill>
                  <a:prstClr val="black"/>
                </a:solidFill>
                <a:cs typeface="Calibri"/>
              </a:rPr>
              <a:t>company's plasma reactor removes nitrogen from animal feces, allowing farmers to produce their own fertilizer with lower greenhouse gas (GHG) emissions, more resource efficiency and lower costs. This type of fertilizer will complement traditional fossil fuel-based industrial fertilizers, thereby changing the conventional linear value chain to a more circular mode.</a:t>
            </a:r>
            <a:endParaRPr sz="1200" dirty="0">
              <a:solidFill>
                <a:prstClr val="black"/>
              </a:solidFill>
              <a:cs typeface="Calibri"/>
            </a:endParaRPr>
          </a:p>
        </p:txBody>
      </p:sp>
      <p:sp>
        <p:nvSpPr>
          <p:cNvPr id="30" name="object 8"/>
          <p:cNvSpPr txBox="1"/>
          <p:nvPr/>
        </p:nvSpPr>
        <p:spPr>
          <a:xfrm>
            <a:off x="378372" y="7076735"/>
            <a:ext cx="6120000" cy="1226865"/>
          </a:xfrm>
          <a:prstGeom prst="rect">
            <a:avLst/>
          </a:prstGeom>
          <a:ln w="6095">
            <a:solidFill>
              <a:srgbClr val="000000"/>
            </a:solidFill>
          </a:ln>
        </p:spPr>
        <p:txBody>
          <a:bodyPr vert="horz" wrap="square" lIns="0" tIns="36000" rIns="72000" bIns="36000" rtlCol="0">
            <a:spAutoFit/>
          </a:bodyPr>
          <a:lstStyle/>
          <a:p>
            <a:pPr marL="144000">
              <a:spcAft>
                <a:spcPts val="600"/>
              </a:spcAft>
            </a:pPr>
            <a:r>
              <a:rPr lang="en-US" sz="1200" b="1" dirty="0">
                <a:solidFill>
                  <a:srgbClr val="000000"/>
                </a:solidFill>
                <a:latin typeface="Calibri" panose="020F0502020204030204" pitchFamily="34" charset="0"/>
                <a:ea typeface="Calibri" panose="020F0502020204030204" pitchFamily="34" charset="0"/>
              </a:rPr>
              <a:t>Technical Areas:</a:t>
            </a:r>
            <a:r>
              <a:rPr lang="en-US" sz="1200" dirty="0">
                <a:solidFill>
                  <a:srgbClr val="000000"/>
                </a:solidFill>
                <a:latin typeface="Calibri" panose="020F0502020204030204" pitchFamily="34" charset="0"/>
                <a:ea typeface="Calibri" panose="020F0502020204030204" pitchFamily="34" charset="0"/>
              </a:rPr>
              <a:t> </a:t>
            </a:r>
            <a:endParaRPr lang="pt-PT" sz="1200" dirty="0">
              <a:solidFill>
                <a:srgbClr val="000000"/>
              </a:solidFill>
              <a:latin typeface="Calibri" panose="020F0502020204030204" pitchFamily="34" charset="0"/>
              <a:ea typeface="Calibri" panose="020F0502020204030204" pitchFamily="34" charset="0"/>
            </a:endParaRPr>
          </a:p>
          <a:p>
            <a:pPr marL="315450" indent="-171450">
              <a:spcAft>
                <a:spcPts val="600"/>
              </a:spcAft>
              <a:buFont typeface="Arial" panose="020B0604020202020204" pitchFamily="34" charset="0"/>
              <a:buChar char="•"/>
            </a:pPr>
            <a:r>
              <a:rPr lang="en-US" sz="1200" dirty="0">
                <a:solidFill>
                  <a:srgbClr val="000000"/>
                </a:solidFill>
                <a:latin typeface="Calibri" panose="020F0502020204030204" pitchFamily="34" charset="0"/>
                <a:ea typeface="Calibri" panose="020F0502020204030204" pitchFamily="34" charset="0"/>
              </a:rPr>
              <a:t>Sustainability and profitability</a:t>
            </a:r>
            <a:endParaRPr lang="pt-PT" sz="1200" dirty="0">
              <a:solidFill>
                <a:srgbClr val="000000"/>
              </a:solidFill>
              <a:latin typeface="Calibri" panose="020F0502020204030204" pitchFamily="34" charset="0"/>
              <a:ea typeface="Calibri" panose="020F0502020204030204" pitchFamily="34" charset="0"/>
            </a:endParaRPr>
          </a:p>
          <a:p>
            <a:pPr marL="315450" indent="-171450">
              <a:spcAft>
                <a:spcPts val="600"/>
              </a:spcAft>
              <a:buFont typeface="Arial" panose="020B0604020202020204" pitchFamily="34" charset="0"/>
              <a:buChar char="•"/>
            </a:pPr>
            <a:r>
              <a:rPr lang="en-US" sz="1200" dirty="0" smtClean="0">
                <a:solidFill>
                  <a:srgbClr val="000000"/>
                </a:solidFill>
                <a:latin typeface="Calibri" panose="020F0502020204030204" pitchFamily="34" charset="0"/>
                <a:ea typeface="Calibri" panose="020F0502020204030204" pitchFamily="34" charset="0"/>
              </a:rPr>
              <a:t>Circular </a:t>
            </a:r>
            <a:r>
              <a:rPr lang="en-US" sz="1200" dirty="0">
                <a:solidFill>
                  <a:srgbClr val="000000"/>
                </a:solidFill>
                <a:latin typeface="Calibri" panose="020F0502020204030204" pitchFamily="34" charset="0"/>
                <a:ea typeface="Calibri" panose="020F0502020204030204" pitchFamily="34" charset="0"/>
              </a:rPr>
              <a:t>Economy (recycling, reduce and remanufacturing)</a:t>
            </a:r>
            <a:endParaRPr lang="pt-PT" sz="1200" dirty="0">
              <a:solidFill>
                <a:srgbClr val="000000"/>
              </a:solidFill>
              <a:latin typeface="Calibri" panose="020F0502020204030204" pitchFamily="34" charset="0"/>
              <a:ea typeface="Calibri" panose="020F0502020204030204" pitchFamily="34" charset="0"/>
            </a:endParaRPr>
          </a:p>
          <a:p>
            <a:pPr marL="315450" indent="-171450">
              <a:spcAft>
                <a:spcPts val="600"/>
              </a:spcAft>
              <a:buFont typeface="Arial" panose="020B0604020202020204" pitchFamily="34" charset="0"/>
              <a:buChar char="•"/>
            </a:pPr>
            <a:r>
              <a:rPr lang="en-US" sz="1200" dirty="0" smtClean="0">
                <a:solidFill>
                  <a:srgbClr val="000000"/>
                </a:solidFill>
                <a:latin typeface="Calibri" panose="020F0502020204030204" pitchFamily="34" charset="0"/>
                <a:ea typeface="Calibri" panose="020F0502020204030204" pitchFamily="34" charset="0"/>
              </a:rPr>
              <a:t>Low </a:t>
            </a:r>
            <a:r>
              <a:rPr lang="en-US" sz="1200" dirty="0">
                <a:solidFill>
                  <a:srgbClr val="000000"/>
                </a:solidFill>
                <a:latin typeface="Calibri" panose="020F0502020204030204" pitchFamily="34" charset="0"/>
                <a:ea typeface="Calibri" panose="020F0502020204030204" pitchFamily="34" charset="0"/>
              </a:rPr>
              <a:t>carbon economy and climate change mitigation and adaptation (reduction of the GHG emissions</a:t>
            </a:r>
            <a:r>
              <a:rPr lang="en-US" sz="1200" dirty="0" smtClean="0">
                <a:solidFill>
                  <a:srgbClr val="000000"/>
                </a:solidFill>
                <a:latin typeface="Calibri" panose="020F0502020204030204" pitchFamily="34" charset="0"/>
                <a:ea typeface="Calibri" panose="020F0502020204030204" pitchFamily="34" charset="0"/>
              </a:rPr>
              <a:t>, </a:t>
            </a:r>
            <a:r>
              <a:rPr lang="en-US" sz="1200" dirty="0">
                <a:solidFill>
                  <a:srgbClr val="000000"/>
                </a:solidFill>
                <a:latin typeface="Calibri" panose="020F0502020204030204" pitchFamily="34" charset="0"/>
                <a:ea typeface="Calibri" panose="020F0502020204030204" pitchFamily="34" charset="0"/>
              </a:rPr>
              <a:t>efficient agricultural production and renewable energies)</a:t>
            </a:r>
            <a:endParaRPr lang="pt-PT" sz="1200" dirty="0">
              <a:solidFill>
                <a:srgbClr val="000000"/>
              </a:solidFill>
              <a:effectLst/>
              <a:latin typeface="Calibri" panose="020F0502020204030204" pitchFamily="34" charset="0"/>
              <a:ea typeface="Calibri" panose="020F0502020204030204" pitchFamily="34" charset="0"/>
            </a:endParaRPr>
          </a:p>
        </p:txBody>
      </p:sp>
      <p:grpSp>
        <p:nvGrpSpPr>
          <p:cNvPr id="38" name="Grupo 37"/>
          <p:cNvGrpSpPr/>
          <p:nvPr/>
        </p:nvGrpSpPr>
        <p:grpSpPr>
          <a:xfrm>
            <a:off x="0" y="0"/>
            <a:ext cx="6858000" cy="9906000"/>
            <a:chOff x="0" y="0"/>
            <a:chExt cx="6858000" cy="9906000"/>
          </a:xfrm>
        </p:grpSpPr>
        <p:grpSp>
          <p:nvGrpSpPr>
            <p:cNvPr id="39" name="Grupo 38"/>
            <p:cNvGrpSpPr/>
            <p:nvPr/>
          </p:nvGrpSpPr>
          <p:grpSpPr>
            <a:xfrm>
              <a:off x="523230" y="344037"/>
              <a:ext cx="5806976" cy="425946"/>
              <a:chOff x="1089819" y="530155"/>
              <a:chExt cx="10323512" cy="757237"/>
            </a:xfrm>
          </p:grpSpPr>
          <p:pic>
            <p:nvPicPr>
              <p:cNvPr id="47" name="Picture 56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86375" y="677864"/>
                <a:ext cx="1619250" cy="581025"/>
              </a:xfrm>
              <a:prstGeom prst="rect">
                <a:avLst/>
              </a:prstGeom>
              <a:noFill/>
              <a:extLst>
                <a:ext uri="{909E8E84-426E-40DD-AFC4-6F175D3DCCD1}">
                  <a14:hiddenFill xmlns:a14="http://schemas.microsoft.com/office/drawing/2010/main">
                    <a:solidFill>
                      <a:srgbClr val="FFFFFF"/>
                    </a:solidFill>
                  </a14:hiddenFill>
                </a:ext>
              </a:extLst>
            </p:spPr>
          </p:pic>
          <p:pic>
            <p:nvPicPr>
              <p:cNvPr id="48" name="Picture 56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041731" y="530155"/>
                <a:ext cx="1371600" cy="757237"/>
              </a:xfrm>
              <a:prstGeom prst="rect">
                <a:avLst/>
              </a:prstGeom>
              <a:noFill/>
              <a:extLst>
                <a:ext uri="{909E8E84-426E-40DD-AFC4-6F175D3DCCD1}">
                  <a14:hiddenFill xmlns:a14="http://schemas.microsoft.com/office/drawing/2010/main">
                    <a:solidFill>
                      <a:srgbClr val="FFFFFF"/>
                    </a:solidFill>
                  </a14:hiddenFill>
                </a:ext>
              </a:extLst>
            </p:spPr>
          </p:pic>
          <p:sp>
            <p:nvSpPr>
              <p:cNvPr id="49" name="object 7"/>
              <p:cNvSpPr/>
              <p:nvPr/>
            </p:nvSpPr>
            <p:spPr>
              <a:xfrm>
                <a:off x="1089819" y="530155"/>
                <a:ext cx="1060450" cy="743585"/>
              </a:xfrm>
              <a:prstGeom prst="rect">
                <a:avLst/>
              </a:prstGeom>
              <a:blipFill>
                <a:blip r:embed="rId5" cstate="print"/>
                <a:stretch>
                  <a:fillRect/>
                </a:stretch>
              </a:blipFill>
            </p:spPr>
            <p:txBody>
              <a:bodyPr wrap="square" lIns="0" tIns="0" rIns="0" bIns="0" rtlCol="0"/>
              <a:lstStyle/>
              <a:p>
                <a:endParaRPr lang="pt-PT" sz="1013"/>
              </a:p>
            </p:txBody>
          </p:sp>
        </p:grpSp>
        <p:grpSp>
          <p:nvGrpSpPr>
            <p:cNvPr id="42" name="Grupo 41"/>
            <p:cNvGrpSpPr/>
            <p:nvPr/>
          </p:nvGrpSpPr>
          <p:grpSpPr>
            <a:xfrm>
              <a:off x="0" y="0"/>
              <a:ext cx="6858000" cy="9906000"/>
              <a:chOff x="69378" y="9585"/>
              <a:chExt cx="7531606" cy="10670520"/>
            </a:xfrm>
          </p:grpSpPr>
          <p:sp>
            <p:nvSpPr>
              <p:cNvPr id="43" name="Retângulo 42"/>
              <p:cNvSpPr/>
              <p:nvPr/>
            </p:nvSpPr>
            <p:spPr>
              <a:xfrm>
                <a:off x="69378" y="9587"/>
                <a:ext cx="7526595" cy="244337"/>
              </a:xfrm>
              <a:prstGeom prst="rect">
                <a:avLst/>
              </a:prstGeom>
              <a:solidFill>
                <a:srgbClr val="20D17F"/>
              </a:solidFill>
              <a:ln>
                <a:solidFill>
                  <a:srgbClr val="20D17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1435" tIns="25718" rIns="51435" bIns="25718" numCol="1" spcCol="0" rtlCol="0" fromWordArt="0" anchor="ctr" anchorCtr="0" forceAA="0" compatLnSpc="1">
                <a:prstTxWarp prst="textNoShape">
                  <a:avLst/>
                </a:prstTxWarp>
                <a:noAutofit/>
              </a:bodyPr>
              <a:lstStyle/>
              <a:p>
                <a:pPr algn="ctr"/>
                <a:endParaRPr lang="pt-PT" sz="1013"/>
              </a:p>
            </p:txBody>
          </p:sp>
          <p:sp>
            <p:nvSpPr>
              <p:cNvPr id="44" name="Retângulo 43"/>
              <p:cNvSpPr/>
              <p:nvPr/>
            </p:nvSpPr>
            <p:spPr>
              <a:xfrm rot="16200000">
                <a:off x="2173220" y="5252339"/>
                <a:ext cx="10670518" cy="185009"/>
              </a:xfrm>
              <a:prstGeom prst="rect">
                <a:avLst/>
              </a:prstGeom>
              <a:solidFill>
                <a:srgbClr val="20D17F"/>
              </a:solidFill>
              <a:ln>
                <a:solidFill>
                  <a:srgbClr val="20D17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1435" tIns="25718" rIns="51435" bIns="25718" numCol="1" spcCol="0" rtlCol="0" fromWordArt="0" anchor="ctr" anchorCtr="0" forceAA="0" compatLnSpc="1">
                <a:prstTxWarp prst="textNoShape">
                  <a:avLst/>
                </a:prstTxWarp>
                <a:noAutofit/>
              </a:bodyPr>
              <a:lstStyle/>
              <a:p>
                <a:pPr algn="ctr"/>
                <a:endParaRPr lang="pt-PT" sz="1013"/>
              </a:p>
            </p:txBody>
          </p:sp>
          <p:sp>
            <p:nvSpPr>
              <p:cNvPr id="45" name="Retângulo 44"/>
              <p:cNvSpPr/>
              <p:nvPr/>
            </p:nvSpPr>
            <p:spPr>
              <a:xfrm>
                <a:off x="69378" y="10499835"/>
                <a:ext cx="7531606" cy="180269"/>
              </a:xfrm>
              <a:prstGeom prst="rect">
                <a:avLst/>
              </a:prstGeom>
              <a:solidFill>
                <a:srgbClr val="20D17F"/>
              </a:solidFill>
              <a:ln>
                <a:solidFill>
                  <a:srgbClr val="20D17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1435" tIns="25718" rIns="51435" bIns="25718" numCol="1" spcCol="0" rtlCol="0" fromWordArt="0" anchor="ctr" anchorCtr="0" forceAA="0" compatLnSpc="1">
                <a:prstTxWarp prst="textNoShape">
                  <a:avLst/>
                </a:prstTxWarp>
                <a:noAutofit/>
              </a:bodyPr>
              <a:lstStyle/>
              <a:p>
                <a:pPr algn="ctr"/>
                <a:endParaRPr lang="pt-PT" sz="1013"/>
              </a:p>
            </p:txBody>
          </p:sp>
          <p:sp>
            <p:nvSpPr>
              <p:cNvPr id="46" name="Retângulo 45"/>
              <p:cNvSpPr/>
              <p:nvPr/>
            </p:nvSpPr>
            <p:spPr>
              <a:xfrm rot="16200000">
                <a:off x="-5069157" y="5305641"/>
                <a:ext cx="10513000" cy="235927"/>
              </a:xfrm>
              <a:prstGeom prst="rect">
                <a:avLst/>
              </a:prstGeom>
              <a:solidFill>
                <a:srgbClr val="20D17F"/>
              </a:solidFill>
              <a:ln>
                <a:solidFill>
                  <a:srgbClr val="20D17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1435" tIns="25718" rIns="51435" bIns="25718" numCol="1" spcCol="0" rtlCol="0" fromWordArt="0" anchor="ctr" anchorCtr="0" forceAA="0" compatLnSpc="1">
                <a:prstTxWarp prst="textNoShape">
                  <a:avLst/>
                </a:prstTxWarp>
                <a:noAutofit/>
              </a:bodyPr>
              <a:lstStyle/>
              <a:p>
                <a:pPr algn="ctr"/>
                <a:endParaRPr lang="pt-PT" sz="1013"/>
              </a:p>
            </p:txBody>
          </p:sp>
        </p:grpSp>
      </p:grpSp>
      <p:sp>
        <p:nvSpPr>
          <p:cNvPr id="2" name="Retângulo 1"/>
          <p:cNvSpPr/>
          <p:nvPr/>
        </p:nvSpPr>
        <p:spPr>
          <a:xfrm>
            <a:off x="523230" y="1207750"/>
            <a:ext cx="1383392" cy="338554"/>
          </a:xfrm>
          <a:prstGeom prst="rect">
            <a:avLst/>
          </a:prstGeom>
        </p:spPr>
        <p:txBody>
          <a:bodyPr wrap="none">
            <a:spAutoFit/>
          </a:bodyPr>
          <a:lstStyle/>
          <a:p>
            <a:pPr marL="0" lvl="1" indent="-252000">
              <a:spcBef>
                <a:spcPts val="0"/>
              </a:spcBef>
              <a:spcAft>
                <a:spcPts val="600"/>
              </a:spcAft>
              <a:buFont typeface="Wingdings" panose="05000000000000000000" pitchFamily="2" charset="2"/>
              <a:buChar char="Ø"/>
            </a:pPr>
            <a:r>
              <a:rPr lang="pt-PT" sz="1600" b="1" dirty="0"/>
              <a:t>N2 </a:t>
            </a:r>
            <a:r>
              <a:rPr lang="pt-PT" sz="1600" b="1" dirty="0" err="1"/>
              <a:t>Applied</a:t>
            </a:r>
            <a:endParaRPr lang="pt-PT" sz="1600" b="1" dirty="0"/>
          </a:p>
        </p:txBody>
      </p:sp>
      <p:sp>
        <p:nvSpPr>
          <p:cNvPr id="19" name="Retângulo 18"/>
          <p:cNvSpPr/>
          <p:nvPr/>
        </p:nvSpPr>
        <p:spPr>
          <a:xfrm>
            <a:off x="214829" y="9528278"/>
            <a:ext cx="1652071" cy="196208"/>
          </a:xfrm>
          <a:prstGeom prst="rect">
            <a:avLst/>
          </a:prstGeom>
        </p:spPr>
        <p:txBody>
          <a:bodyPr wrap="square">
            <a:spAutoFit/>
          </a:bodyPr>
          <a:lstStyle/>
          <a:p>
            <a:pPr>
              <a:tabLst>
                <a:tab pos="1518761" algn="ctr"/>
                <a:tab pos="3037523" algn="r"/>
              </a:tabLst>
            </a:pPr>
            <a:r>
              <a:rPr lang="pt-PT" sz="675" b="1" dirty="0" err="1">
                <a:latin typeface="Arial" panose="020B0604020202020204" pitchFamily="34" charset="0"/>
                <a:ea typeface="Calibri" panose="020F0502020204030204" pitchFamily="34" charset="0"/>
                <a:cs typeface="Times New Roman" panose="02020603050405020304" pitchFamily="18" charset="0"/>
              </a:rPr>
              <a:t>Environment</a:t>
            </a:r>
            <a:r>
              <a:rPr lang="pt-PT" sz="675" b="1" dirty="0">
                <a:latin typeface="Arial" panose="020B0604020202020204" pitchFamily="34" charset="0"/>
                <a:ea typeface="Calibri" panose="020F0502020204030204" pitchFamily="34" charset="0"/>
                <a:cs typeface="Times New Roman" panose="02020603050405020304" pitchFamily="18" charset="0"/>
              </a:rPr>
              <a:t> </a:t>
            </a:r>
            <a:r>
              <a:rPr lang="pt-PT" sz="675" b="1" dirty="0" err="1">
                <a:solidFill>
                  <a:srgbClr val="00B050"/>
                </a:solidFill>
                <a:latin typeface="Arial" panose="020B0604020202020204" pitchFamily="34" charset="0"/>
                <a:ea typeface="Calibri" panose="020F0502020204030204" pitchFamily="34" charset="0"/>
                <a:cs typeface="Times New Roman" panose="02020603050405020304" pitchFamily="18" charset="0"/>
              </a:rPr>
              <a:t>Programme</a:t>
            </a:r>
            <a:r>
              <a:rPr lang="pt-PT" sz="675" b="1" dirty="0">
                <a:latin typeface="Arial" panose="020B0604020202020204" pitchFamily="34" charset="0"/>
                <a:ea typeface="Calibri" panose="020F0502020204030204" pitchFamily="34" charset="0"/>
                <a:cs typeface="Times New Roman" panose="02020603050405020304" pitchFamily="18" charset="0"/>
              </a:rPr>
              <a:t> in </a:t>
            </a:r>
            <a:r>
              <a:rPr lang="pt-PT" sz="675" b="1" dirty="0" err="1">
                <a:latin typeface="Arial" panose="020B0604020202020204" pitchFamily="34" charset="0"/>
                <a:ea typeface="Calibri" panose="020F0502020204030204" pitchFamily="34" charset="0"/>
                <a:cs typeface="Times New Roman" panose="02020603050405020304" pitchFamily="18" charset="0"/>
              </a:rPr>
              <a:t>Action</a:t>
            </a:r>
            <a:endParaRPr lang="pt-PT" sz="675" b="1" dirty="0">
              <a:latin typeface="Arial" panose="020B0604020202020204" pitchFamily="34" charset="0"/>
              <a:ea typeface="Calibri" panose="020F0502020204030204" pitchFamily="34" charset="0"/>
              <a:cs typeface="Times New Roman" panose="02020603050405020304" pitchFamily="18" charset="0"/>
            </a:endParaRPr>
          </a:p>
        </p:txBody>
      </p:sp>
      <p:sp>
        <p:nvSpPr>
          <p:cNvPr id="20" name="Rectangle 8"/>
          <p:cNvSpPr>
            <a:spLocks noChangeArrowheads="1"/>
          </p:cNvSpPr>
          <p:nvPr/>
        </p:nvSpPr>
        <p:spPr bwMode="auto">
          <a:xfrm>
            <a:off x="6148782" y="9613682"/>
            <a:ext cx="534593" cy="121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1435" tIns="25718" rIns="51435" bIns="25718" numCol="1" anchor="ctr" anchorCtr="0" compatLnSpc="1">
            <a:prstTxWarp prst="textNoShape">
              <a:avLst/>
            </a:prstTxWarp>
            <a:spAutoFit/>
          </a:bodyPr>
          <a:lstStyle>
            <a:lvl1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1pPr>
            <a:lvl2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2pPr>
            <a:lvl3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3pPr>
            <a:lvl4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4pPr>
            <a:lvl5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5pPr>
            <a:lvl6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6pPr>
            <a:lvl7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7pPr>
            <a:lvl8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8pPr>
            <a:lvl9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9pPr>
          </a:lstStyle>
          <a:p>
            <a:pPr algn="ctr" defTabSz="514350">
              <a:tabLst>
                <a:tab pos="1518940" algn="ctr"/>
                <a:tab pos="3037880" algn="r"/>
              </a:tabLst>
            </a:pPr>
            <a:r>
              <a:rPr lang="pt-PT" altLang="pt-PT" sz="450" b="1" dirty="0" err="1" smtClean="0">
                <a:ea typeface="Calibri" panose="020F0502020204030204" pitchFamily="34" charset="0"/>
                <a:cs typeface="Arial" panose="020B0604020202020204" pitchFamily="34" charset="0"/>
              </a:rPr>
              <a:t>Number</a:t>
            </a:r>
            <a:r>
              <a:rPr lang="pt-PT" altLang="pt-PT" sz="450" b="1" dirty="0" smtClean="0">
                <a:ea typeface="Calibri" panose="020F0502020204030204" pitchFamily="34" charset="0"/>
                <a:cs typeface="Arial" panose="020B0604020202020204" pitchFamily="34" charset="0"/>
              </a:rPr>
              <a:t> </a:t>
            </a:r>
            <a:r>
              <a:rPr lang="pt-PT" altLang="pt-PT" sz="450" b="1" dirty="0" smtClean="0">
                <a:solidFill>
                  <a:srgbClr val="00B050"/>
                </a:solidFill>
                <a:ea typeface="Calibri" panose="020F0502020204030204" pitchFamily="34" charset="0"/>
                <a:cs typeface="Arial" panose="020B0604020202020204" pitchFamily="34" charset="0"/>
              </a:rPr>
              <a:t>THREE</a:t>
            </a:r>
            <a:endParaRPr lang="pt-PT" altLang="pt-PT" sz="563" dirty="0">
              <a:cs typeface="Arial" panose="020B0604020202020204" pitchFamily="34" charset="0"/>
            </a:endParaRPr>
          </a:p>
        </p:txBody>
      </p:sp>
    </p:spTree>
    <p:extLst>
      <p:ext uri="{BB962C8B-B14F-4D97-AF65-F5344CB8AC3E}">
        <p14:creationId xmlns:p14="http://schemas.microsoft.com/office/powerpoint/2010/main" val="3170713211"/>
      </p:ext>
    </p:extLst>
  </p:cSld>
  <p:clrMapOvr>
    <a:masterClrMapping/>
  </p:clrMapOvr>
  <mc:AlternateContent xmlns:mc="http://schemas.openxmlformats.org/markup-compatibility/2006" xmlns:p14="http://schemas.microsoft.com/office/powerpoint/2010/main">
    <mc:Choice Requires="p14">
      <p:transition spd="slow" p14:dur="2000" advClick="0" advTm="4000"/>
    </mc:Choice>
    <mc:Fallback xmlns="">
      <p:transition spd="slow" advClick="0" advTm="4000"/>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object 5"/>
          <p:cNvSpPr txBox="1"/>
          <p:nvPr/>
        </p:nvSpPr>
        <p:spPr>
          <a:xfrm>
            <a:off x="390227" y="1677881"/>
            <a:ext cx="6120000" cy="2018712"/>
          </a:xfrm>
          <a:prstGeom prst="rect">
            <a:avLst/>
          </a:prstGeom>
          <a:ln w="6095">
            <a:solidFill>
              <a:srgbClr val="000000"/>
            </a:solidFill>
          </a:ln>
        </p:spPr>
        <p:txBody>
          <a:bodyPr vert="horz" wrap="square" lIns="0" tIns="2749" rIns="0" bIns="0" rtlCol="0">
            <a:spAutoFit/>
          </a:bodyPr>
          <a:lstStyle/>
          <a:p>
            <a:pPr marL="144000">
              <a:spcAft>
                <a:spcPts val="600"/>
              </a:spcAft>
            </a:pPr>
            <a:r>
              <a:rPr lang="en-US" sz="1200" b="1" dirty="0">
                <a:solidFill>
                  <a:srgbClr val="000000"/>
                </a:solidFill>
                <a:latin typeface="Calibri" panose="020F0502020204030204" pitchFamily="34" charset="0"/>
                <a:ea typeface="Calibri" panose="020F0502020204030204" pitchFamily="34" charset="0"/>
              </a:rPr>
              <a:t>Name of the partner: </a:t>
            </a:r>
            <a:r>
              <a:rPr lang="en-US" sz="1200" dirty="0">
                <a:solidFill>
                  <a:srgbClr val="000000"/>
                </a:solidFill>
                <a:latin typeface="Calibri" panose="020F0502020204030204" pitchFamily="34" charset="0"/>
                <a:ea typeface="Calibri" panose="020F0502020204030204" pitchFamily="34" charset="0"/>
              </a:rPr>
              <a:t>Metabolic</a:t>
            </a:r>
            <a:endParaRPr lang="pt-PT" sz="1200" dirty="0">
              <a:solidFill>
                <a:srgbClr val="000000"/>
              </a:solidFill>
              <a:latin typeface="Calibri" panose="020F0502020204030204" pitchFamily="34" charset="0"/>
              <a:ea typeface="Calibri" panose="020F0502020204030204" pitchFamily="34" charset="0"/>
            </a:endParaRPr>
          </a:p>
          <a:p>
            <a:pPr marL="144000">
              <a:spcAft>
                <a:spcPts val="600"/>
              </a:spcAft>
            </a:pPr>
            <a:r>
              <a:rPr lang="en-US" sz="1200" b="1" dirty="0">
                <a:solidFill>
                  <a:srgbClr val="000000"/>
                </a:solidFill>
                <a:latin typeface="Calibri" panose="020F0502020204030204" pitchFamily="34" charset="0"/>
                <a:ea typeface="Calibri" panose="020F0502020204030204" pitchFamily="34" charset="0"/>
              </a:rPr>
              <a:t>Abbreviation: </a:t>
            </a:r>
            <a:r>
              <a:rPr lang="en-US" sz="1200" dirty="0">
                <a:solidFill>
                  <a:srgbClr val="000000"/>
                </a:solidFill>
                <a:latin typeface="Calibri" panose="020F0502020204030204" pitchFamily="34" charset="0"/>
                <a:ea typeface="Calibri" panose="020F0502020204030204" pitchFamily="34" charset="0"/>
              </a:rPr>
              <a:t>M</a:t>
            </a:r>
            <a:endParaRPr lang="pt-PT" sz="1200" dirty="0">
              <a:solidFill>
                <a:srgbClr val="000000"/>
              </a:solidFill>
              <a:latin typeface="Calibri" panose="020F0502020204030204" pitchFamily="34" charset="0"/>
              <a:ea typeface="Calibri" panose="020F0502020204030204" pitchFamily="34" charset="0"/>
            </a:endParaRPr>
          </a:p>
          <a:p>
            <a:pPr marL="144000">
              <a:spcAft>
                <a:spcPts val="600"/>
              </a:spcAft>
            </a:pPr>
            <a:r>
              <a:rPr lang="en-US" sz="1200" b="1" dirty="0">
                <a:solidFill>
                  <a:srgbClr val="000000"/>
                </a:solidFill>
                <a:latin typeface="Calibri" panose="020F0502020204030204" pitchFamily="34" charset="0"/>
                <a:ea typeface="Calibri" panose="020F0502020204030204" pitchFamily="34" charset="0"/>
              </a:rPr>
              <a:t>Address: </a:t>
            </a:r>
            <a:r>
              <a:rPr lang="en-US" sz="1200" dirty="0" err="1">
                <a:solidFill>
                  <a:srgbClr val="000000"/>
                </a:solidFill>
                <a:latin typeface="Calibri" panose="020F0502020204030204" pitchFamily="34" charset="0"/>
                <a:ea typeface="Calibri" panose="020F0502020204030204" pitchFamily="34" charset="0"/>
              </a:rPr>
              <a:t>Meteorenweg</a:t>
            </a:r>
            <a:r>
              <a:rPr lang="en-US" sz="1200" dirty="0">
                <a:solidFill>
                  <a:srgbClr val="000000"/>
                </a:solidFill>
                <a:latin typeface="Calibri" panose="020F0502020204030204" pitchFamily="34" charset="0"/>
                <a:ea typeface="Calibri" panose="020F0502020204030204" pitchFamily="34" charset="0"/>
              </a:rPr>
              <a:t>, 280 Amsterdam, 1035RN</a:t>
            </a:r>
            <a:endParaRPr lang="pt-PT" sz="1200" dirty="0">
              <a:solidFill>
                <a:srgbClr val="000000"/>
              </a:solidFill>
              <a:latin typeface="Calibri" panose="020F0502020204030204" pitchFamily="34" charset="0"/>
              <a:ea typeface="Calibri" panose="020F0502020204030204" pitchFamily="34" charset="0"/>
            </a:endParaRPr>
          </a:p>
          <a:p>
            <a:pPr marL="144000">
              <a:spcAft>
                <a:spcPts val="600"/>
              </a:spcAft>
            </a:pPr>
            <a:r>
              <a:rPr lang="en-US" sz="1200" b="1" dirty="0">
                <a:solidFill>
                  <a:srgbClr val="000000"/>
                </a:solidFill>
                <a:latin typeface="Calibri" panose="020F0502020204030204" pitchFamily="34" charset="0"/>
                <a:ea typeface="Calibri" panose="020F0502020204030204" pitchFamily="34" charset="0"/>
              </a:rPr>
              <a:t>Legal Status: </a:t>
            </a:r>
            <a:r>
              <a:rPr lang="en-US" sz="1200" dirty="0">
                <a:solidFill>
                  <a:srgbClr val="000000"/>
                </a:solidFill>
                <a:latin typeface="Calibri" panose="020F0502020204030204" pitchFamily="34" charset="0"/>
                <a:ea typeface="Calibri" panose="020F0502020204030204" pitchFamily="34" charset="0"/>
              </a:rPr>
              <a:t>Private company</a:t>
            </a:r>
            <a:endParaRPr lang="pt-PT" sz="1200" dirty="0">
              <a:solidFill>
                <a:srgbClr val="000000"/>
              </a:solidFill>
              <a:latin typeface="Calibri" panose="020F0502020204030204" pitchFamily="34" charset="0"/>
              <a:ea typeface="Calibri" panose="020F0502020204030204" pitchFamily="34" charset="0"/>
            </a:endParaRPr>
          </a:p>
          <a:p>
            <a:pPr marL="144000">
              <a:spcAft>
                <a:spcPts val="600"/>
              </a:spcAft>
            </a:pPr>
            <a:r>
              <a:rPr lang="en-US" sz="1200" b="1" dirty="0">
                <a:solidFill>
                  <a:srgbClr val="000000"/>
                </a:solidFill>
                <a:latin typeface="Calibri" panose="020F0502020204030204" pitchFamily="34" charset="0"/>
                <a:ea typeface="Calibri" panose="020F0502020204030204" pitchFamily="34" charset="0"/>
              </a:rPr>
              <a:t>Legal Representative:  </a:t>
            </a:r>
            <a:r>
              <a:rPr lang="en-US" sz="1200" dirty="0">
                <a:solidFill>
                  <a:srgbClr val="000000"/>
                </a:solidFill>
                <a:latin typeface="Calibri" panose="020F0502020204030204" pitchFamily="34" charset="0"/>
                <a:ea typeface="Calibri" panose="020F0502020204030204" pitchFamily="34" charset="0"/>
              </a:rPr>
              <a:t>Eva </a:t>
            </a:r>
            <a:r>
              <a:rPr lang="en-US" sz="1200" dirty="0" err="1">
                <a:solidFill>
                  <a:srgbClr val="000000"/>
                </a:solidFill>
                <a:latin typeface="Calibri" panose="020F0502020204030204" pitchFamily="34" charset="0"/>
                <a:ea typeface="Calibri" panose="020F0502020204030204" pitchFamily="34" charset="0"/>
              </a:rPr>
              <a:t>Gladek</a:t>
            </a:r>
            <a:r>
              <a:rPr lang="en-US" sz="1200" dirty="0">
                <a:solidFill>
                  <a:srgbClr val="000000"/>
                </a:solidFill>
                <a:latin typeface="Calibri" panose="020F0502020204030204" pitchFamily="34" charset="0"/>
                <a:ea typeface="Calibri" panose="020F0502020204030204" pitchFamily="34" charset="0"/>
              </a:rPr>
              <a:t> (</a:t>
            </a:r>
            <a:r>
              <a:rPr lang="en-US" sz="1200" dirty="0" err="1">
                <a:solidFill>
                  <a:srgbClr val="000000"/>
                </a:solidFill>
                <a:latin typeface="Calibri" panose="020F0502020204030204" pitchFamily="34" charset="0"/>
                <a:ea typeface="Calibri" panose="020F0502020204030204" pitchFamily="34" charset="0"/>
              </a:rPr>
              <a:t>Founder&amp;CEO</a:t>
            </a:r>
            <a:r>
              <a:rPr lang="en-US" sz="1200" dirty="0">
                <a:solidFill>
                  <a:srgbClr val="000000"/>
                </a:solidFill>
                <a:latin typeface="Calibri" panose="020F0502020204030204" pitchFamily="34" charset="0"/>
                <a:ea typeface="Calibri" panose="020F0502020204030204" pitchFamily="34" charset="0"/>
              </a:rPr>
              <a:t>)</a:t>
            </a:r>
            <a:endParaRPr lang="pt-PT" sz="1200" dirty="0">
              <a:solidFill>
                <a:srgbClr val="000000"/>
              </a:solidFill>
              <a:latin typeface="Calibri" panose="020F0502020204030204" pitchFamily="34" charset="0"/>
              <a:ea typeface="Calibri" panose="020F0502020204030204" pitchFamily="34" charset="0"/>
            </a:endParaRPr>
          </a:p>
          <a:p>
            <a:pPr marL="144000">
              <a:spcAft>
                <a:spcPts val="600"/>
              </a:spcAft>
            </a:pPr>
            <a:r>
              <a:rPr lang="en-US" sz="1200" b="1" dirty="0">
                <a:solidFill>
                  <a:srgbClr val="000000"/>
                </a:solidFill>
                <a:latin typeface="Calibri" panose="020F0502020204030204" pitchFamily="34" charset="0"/>
                <a:ea typeface="Calibri" panose="020F0502020204030204" pitchFamily="34" charset="0"/>
              </a:rPr>
              <a:t>E-mail: </a:t>
            </a:r>
            <a:r>
              <a:rPr lang="en-US" sz="1200" dirty="0">
                <a:solidFill>
                  <a:srgbClr val="000000"/>
                </a:solidFill>
                <a:latin typeface="Calibri" panose="020F0502020204030204" pitchFamily="34" charset="0"/>
                <a:ea typeface="Calibri" panose="020F0502020204030204" pitchFamily="34" charset="0"/>
              </a:rPr>
              <a:t>Kate Black,</a:t>
            </a:r>
            <a:r>
              <a:rPr lang="en-US" sz="1200" b="1" dirty="0">
                <a:solidFill>
                  <a:srgbClr val="000000"/>
                </a:solidFill>
                <a:latin typeface="Calibri" panose="020F0502020204030204" pitchFamily="34" charset="0"/>
                <a:ea typeface="Calibri" panose="020F0502020204030204" pitchFamily="34" charset="0"/>
              </a:rPr>
              <a:t> </a:t>
            </a:r>
            <a:r>
              <a:rPr lang="en-US" sz="1200" u="sng" dirty="0">
                <a:solidFill>
                  <a:srgbClr val="000000"/>
                </a:solidFill>
                <a:latin typeface="Calibri" panose="020F0502020204030204" pitchFamily="34" charset="0"/>
                <a:ea typeface="Calibri" panose="020F0502020204030204" pitchFamily="34" charset="0"/>
                <a:hlinkClick r:id="rId2"/>
              </a:rPr>
              <a:t>info@metabolic.nl</a:t>
            </a:r>
            <a:r>
              <a:rPr lang="en-US" sz="1200" b="1" dirty="0">
                <a:solidFill>
                  <a:srgbClr val="000000"/>
                </a:solidFill>
                <a:latin typeface="Calibri" panose="020F0502020204030204" pitchFamily="34" charset="0"/>
                <a:ea typeface="Calibri" panose="020F0502020204030204" pitchFamily="34" charset="0"/>
              </a:rPr>
              <a:t>  </a:t>
            </a:r>
            <a:endParaRPr lang="pt-PT" sz="1200" dirty="0">
              <a:solidFill>
                <a:srgbClr val="000000"/>
              </a:solidFill>
              <a:latin typeface="Calibri" panose="020F0502020204030204" pitchFamily="34" charset="0"/>
              <a:ea typeface="Calibri" panose="020F0502020204030204" pitchFamily="34" charset="0"/>
            </a:endParaRPr>
          </a:p>
          <a:p>
            <a:pPr marL="144000">
              <a:spcAft>
                <a:spcPts val="600"/>
              </a:spcAft>
            </a:pPr>
            <a:r>
              <a:rPr lang="en-US" sz="1200" b="1" dirty="0">
                <a:solidFill>
                  <a:srgbClr val="000000"/>
                </a:solidFill>
                <a:latin typeface="Calibri" panose="020F0502020204030204" pitchFamily="34" charset="0"/>
                <a:ea typeface="Calibri" panose="020F0502020204030204" pitchFamily="34" charset="0"/>
              </a:rPr>
              <a:t>Department:</a:t>
            </a:r>
            <a:r>
              <a:rPr lang="en-US" sz="1200" dirty="0">
                <a:solidFill>
                  <a:srgbClr val="000000"/>
                </a:solidFill>
                <a:latin typeface="Calibri" panose="020F0502020204030204" pitchFamily="34" charset="0"/>
                <a:ea typeface="Calibri" panose="020F0502020204030204" pitchFamily="34" charset="0"/>
              </a:rPr>
              <a:t>  Press and Communication</a:t>
            </a:r>
            <a:endParaRPr lang="pt-PT" sz="1200" dirty="0">
              <a:solidFill>
                <a:srgbClr val="000000"/>
              </a:solidFill>
              <a:latin typeface="Calibri" panose="020F0502020204030204" pitchFamily="34" charset="0"/>
              <a:ea typeface="Calibri" panose="020F0502020204030204" pitchFamily="34" charset="0"/>
            </a:endParaRPr>
          </a:p>
          <a:p>
            <a:pPr marL="144000">
              <a:spcAft>
                <a:spcPts val="600"/>
              </a:spcAft>
            </a:pPr>
            <a:r>
              <a:rPr lang="en-US" sz="1200" b="1" dirty="0">
                <a:solidFill>
                  <a:srgbClr val="000000"/>
                </a:solidFill>
                <a:latin typeface="Calibri" panose="020F0502020204030204" pitchFamily="34" charset="0"/>
                <a:ea typeface="Calibri" panose="020F0502020204030204" pitchFamily="34" charset="0"/>
              </a:rPr>
              <a:t>Website: </a:t>
            </a:r>
            <a:r>
              <a:rPr lang="en-US" sz="1200" u="sng" dirty="0">
                <a:solidFill>
                  <a:srgbClr val="000000"/>
                </a:solidFill>
                <a:latin typeface="Calibri" panose="020F0502020204030204" pitchFamily="34" charset="0"/>
                <a:ea typeface="Calibri" panose="020F0502020204030204" pitchFamily="34" charset="0"/>
                <a:hlinkClick r:id="rId3"/>
              </a:rPr>
              <a:t>https://www.metabolic.nl/</a:t>
            </a:r>
            <a:endParaRPr lang="pt-PT" sz="1200" dirty="0">
              <a:solidFill>
                <a:srgbClr val="000000"/>
              </a:solidFill>
              <a:effectLst/>
              <a:latin typeface="Calibri" panose="020F0502020204030204" pitchFamily="34" charset="0"/>
              <a:ea typeface="Calibri" panose="020F0502020204030204" pitchFamily="34" charset="0"/>
            </a:endParaRPr>
          </a:p>
        </p:txBody>
      </p:sp>
      <p:sp>
        <p:nvSpPr>
          <p:cNvPr id="34" name="object 6"/>
          <p:cNvSpPr txBox="1"/>
          <p:nvPr/>
        </p:nvSpPr>
        <p:spPr>
          <a:xfrm>
            <a:off x="390227" y="3809873"/>
            <a:ext cx="6120000" cy="2381027"/>
          </a:xfrm>
          <a:prstGeom prst="rect">
            <a:avLst/>
          </a:prstGeom>
          <a:ln w="6095">
            <a:solidFill>
              <a:srgbClr val="000000"/>
            </a:solidFill>
          </a:ln>
        </p:spPr>
        <p:txBody>
          <a:bodyPr vert="horz" wrap="square" lIns="0" tIns="36000" rIns="72000" bIns="36000" rtlCol="0">
            <a:spAutoFit/>
          </a:bodyPr>
          <a:lstStyle/>
          <a:p>
            <a:pPr marL="144000">
              <a:spcAft>
                <a:spcPts val="600"/>
              </a:spcAft>
            </a:pPr>
            <a:r>
              <a:rPr lang="en-US" sz="1200" b="1" dirty="0">
                <a:solidFill>
                  <a:srgbClr val="000000"/>
                </a:solidFill>
                <a:latin typeface="Calibri" panose="020F0502020204030204" pitchFamily="34" charset="0"/>
                <a:ea typeface="Calibri" panose="020F0502020204030204" pitchFamily="34" charset="0"/>
              </a:rPr>
              <a:t>Statistical Data:</a:t>
            </a:r>
            <a:endParaRPr lang="pt-PT" sz="1400" dirty="0">
              <a:solidFill>
                <a:srgbClr val="000000"/>
              </a:solidFill>
              <a:latin typeface="Calibri" panose="020F0502020204030204" pitchFamily="34" charset="0"/>
              <a:ea typeface="Calibri" panose="020F0502020204030204" pitchFamily="34" charset="0"/>
            </a:endParaRPr>
          </a:p>
          <a:p>
            <a:pPr marL="144000">
              <a:spcAft>
                <a:spcPts val="600"/>
              </a:spcAft>
            </a:pPr>
            <a:r>
              <a:rPr lang="en-US" sz="1200" dirty="0">
                <a:solidFill>
                  <a:srgbClr val="000000"/>
                </a:solidFill>
                <a:latin typeface="Calibri" panose="020F0502020204030204" pitchFamily="34" charset="0"/>
                <a:ea typeface="Calibri" panose="020F0502020204030204" pitchFamily="34" charset="0"/>
              </a:rPr>
              <a:t>Founded in 2012</a:t>
            </a:r>
            <a:endParaRPr lang="pt-PT" sz="1400" dirty="0">
              <a:solidFill>
                <a:srgbClr val="000000"/>
              </a:solidFill>
              <a:latin typeface="Calibri" panose="020F0502020204030204" pitchFamily="34" charset="0"/>
              <a:ea typeface="Calibri" panose="020F0502020204030204" pitchFamily="34" charset="0"/>
            </a:endParaRPr>
          </a:p>
          <a:p>
            <a:pPr marL="144000">
              <a:spcAft>
                <a:spcPts val="600"/>
              </a:spcAft>
            </a:pPr>
            <a:r>
              <a:rPr lang="en-US" sz="1200" dirty="0">
                <a:solidFill>
                  <a:srgbClr val="000000"/>
                </a:solidFill>
                <a:latin typeface="Calibri" panose="020F0502020204030204" pitchFamily="34" charset="0"/>
                <a:ea typeface="Calibri" panose="020F0502020204030204" pitchFamily="34" charset="0"/>
              </a:rPr>
              <a:t>Nº of employees: 11 to 50 employees</a:t>
            </a:r>
            <a:endParaRPr lang="pt-PT" sz="1400" dirty="0">
              <a:solidFill>
                <a:srgbClr val="000000"/>
              </a:solidFill>
              <a:latin typeface="Calibri" panose="020F0502020204030204" pitchFamily="34" charset="0"/>
              <a:ea typeface="Calibri" panose="020F0502020204030204" pitchFamily="34" charset="0"/>
            </a:endParaRPr>
          </a:p>
          <a:p>
            <a:pPr marL="144000">
              <a:spcAft>
                <a:spcPts val="600"/>
              </a:spcAft>
            </a:pPr>
            <a:r>
              <a:rPr lang="en-US" sz="1200" dirty="0">
                <a:solidFill>
                  <a:srgbClr val="000000"/>
                </a:solidFill>
                <a:latin typeface="Calibri" panose="020F0502020204030204" pitchFamily="34" charset="0"/>
                <a:ea typeface="Calibri" panose="020F0502020204030204" pitchFamily="34" charset="0"/>
              </a:rPr>
              <a:t>Activity Sector</a:t>
            </a:r>
            <a:r>
              <a:rPr lang="en-US" sz="1200" dirty="0" smtClean="0">
                <a:solidFill>
                  <a:srgbClr val="000000"/>
                </a:solidFill>
                <a:latin typeface="Calibri" panose="020F0502020204030204" pitchFamily="34" charset="0"/>
                <a:ea typeface="Calibri" panose="020F0502020204030204" pitchFamily="34" charset="0"/>
              </a:rPr>
              <a:t>:</a:t>
            </a:r>
          </a:p>
          <a:p>
            <a:pPr marL="315450" indent="-171450">
              <a:spcAft>
                <a:spcPts val="600"/>
              </a:spcAft>
              <a:buFont typeface="Arial" panose="020B0604020202020204" pitchFamily="34" charset="0"/>
              <a:buChar char="•"/>
            </a:pPr>
            <a:r>
              <a:rPr lang="en-US" sz="1200" dirty="0" smtClean="0">
                <a:solidFill>
                  <a:srgbClr val="000000"/>
                </a:solidFill>
                <a:latin typeface="Calibri" panose="020F0502020204030204" pitchFamily="34" charset="0"/>
                <a:ea typeface="Calibri" panose="020F0502020204030204" pitchFamily="34" charset="0"/>
              </a:rPr>
              <a:t>Consulting </a:t>
            </a:r>
            <a:r>
              <a:rPr lang="en-US" sz="1200" dirty="0">
                <a:solidFill>
                  <a:srgbClr val="000000"/>
                </a:solidFill>
                <a:latin typeface="Calibri" panose="020F0502020204030204" pitchFamily="34" charset="0"/>
                <a:ea typeface="Calibri" panose="020F0502020204030204" pitchFamily="34" charset="0"/>
              </a:rPr>
              <a:t>(Corporate, NGO, Government, Cities and Regions)</a:t>
            </a:r>
            <a:endParaRPr lang="pt-PT" sz="1400" dirty="0">
              <a:solidFill>
                <a:srgbClr val="000000"/>
              </a:solidFill>
              <a:latin typeface="Calibri" panose="020F0502020204030204" pitchFamily="34" charset="0"/>
              <a:ea typeface="Calibri" panose="020F0502020204030204" pitchFamily="34" charset="0"/>
            </a:endParaRPr>
          </a:p>
          <a:p>
            <a:pPr marL="315450" indent="-171450">
              <a:spcAft>
                <a:spcPts val="600"/>
              </a:spcAft>
              <a:buFont typeface="Arial" panose="020B0604020202020204" pitchFamily="34" charset="0"/>
              <a:buChar char="•"/>
            </a:pPr>
            <a:r>
              <a:rPr lang="en-US" sz="1200" dirty="0" smtClean="0">
                <a:solidFill>
                  <a:srgbClr val="000000"/>
                </a:solidFill>
                <a:latin typeface="Calibri" panose="020F0502020204030204" pitchFamily="34" charset="0"/>
                <a:ea typeface="Calibri" panose="020F0502020204030204" pitchFamily="34" charset="0"/>
              </a:rPr>
              <a:t>Think </a:t>
            </a:r>
            <a:r>
              <a:rPr lang="en-US" sz="1200" dirty="0">
                <a:solidFill>
                  <a:srgbClr val="000000"/>
                </a:solidFill>
                <a:latin typeface="Calibri" panose="020F0502020204030204" pitchFamily="34" charset="0"/>
                <a:ea typeface="Calibri" panose="020F0502020204030204" pitchFamily="34" charset="0"/>
              </a:rPr>
              <a:t>Tank (working in partnership with universities or other academic institutions and do research based on real-world experiences on subjects such as sustainability)</a:t>
            </a:r>
            <a:endParaRPr lang="pt-PT" sz="1400" dirty="0">
              <a:solidFill>
                <a:srgbClr val="000000"/>
              </a:solidFill>
              <a:latin typeface="Calibri" panose="020F0502020204030204" pitchFamily="34" charset="0"/>
              <a:ea typeface="Calibri" panose="020F0502020204030204" pitchFamily="34" charset="0"/>
            </a:endParaRPr>
          </a:p>
          <a:p>
            <a:pPr marL="315450" indent="-171450">
              <a:spcAft>
                <a:spcPts val="600"/>
              </a:spcAft>
              <a:buFont typeface="Arial" panose="020B0604020202020204" pitchFamily="34" charset="0"/>
              <a:buChar char="•"/>
            </a:pPr>
            <a:r>
              <a:rPr lang="en-US" sz="1200" dirty="0" smtClean="0">
                <a:solidFill>
                  <a:srgbClr val="000000"/>
                </a:solidFill>
                <a:latin typeface="Calibri" panose="020F0502020204030204" pitchFamily="34" charset="0"/>
                <a:ea typeface="Calibri" panose="020F0502020204030204" pitchFamily="34" charset="0"/>
              </a:rPr>
              <a:t>Venture </a:t>
            </a:r>
            <a:r>
              <a:rPr lang="en-US" sz="1200" dirty="0">
                <a:solidFill>
                  <a:srgbClr val="000000"/>
                </a:solidFill>
                <a:latin typeface="Calibri" panose="020F0502020204030204" pitchFamily="34" charset="0"/>
                <a:ea typeface="Calibri" panose="020F0502020204030204" pitchFamily="34" charset="0"/>
              </a:rPr>
              <a:t>capital startups (Metabolic helps in the setting up of venture capital companies doing the bridge between the entrepreneurs and the investors and also providing financial advices)</a:t>
            </a:r>
            <a:endParaRPr lang="pt-PT" sz="1400" dirty="0">
              <a:solidFill>
                <a:srgbClr val="000000"/>
              </a:solidFill>
              <a:effectLst/>
              <a:latin typeface="Calibri" panose="020F0502020204030204" pitchFamily="34" charset="0"/>
              <a:ea typeface="Calibri" panose="020F0502020204030204" pitchFamily="34" charset="0"/>
            </a:endParaRPr>
          </a:p>
        </p:txBody>
      </p:sp>
      <p:sp>
        <p:nvSpPr>
          <p:cNvPr id="35" name="object 7"/>
          <p:cNvSpPr txBox="1"/>
          <p:nvPr/>
        </p:nvSpPr>
        <p:spPr>
          <a:xfrm>
            <a:off x="390227" y="6304180"/>
            <a:ext cx="6120000" cy="1996307"/>
          </a:xfrm>
          <a:prstGeom prst="rect">
            <a:avLst/>
          </a:prstGeom>
          <a:ln w="6095">
            <a:solidFill>
              <a:srgbClr val="000000"/>
            </a:solidFill>
          </a:ln>
        </p:spPr>
        <p:txBody>
          <a:bodyPr vert="horz" wrap="square" lIns="0" tIns="36000" rIns="144000" bIns="36000" rtlCol="0">
            <a:spAutoFit/>
          </a:bodyPr>
          <a:lstStyle/>
          <a:p>
            <a:pPr marL="144000" algn="just">
              <a:spcAft>
                <a:spcPts val="600"/>
              </a:spcAft>
            </a:pPr>
            <a:r>
              <a:rPr lang="en-US" sz="1200" b="1" dirty="0">
                <a:solidFill>
                  <a:srgbClr val="000000"/>
                </a:solidFill>
                <a:latin typeface="Calibri" panose="020F0502020204030204" pitchFamily="34" charset="0"/>
                <a:ea typeface="Calibri" panose="020F0502020204030204" pitchFamily="34" charset="0"/>
              </a:rPr>
              <a:t>Mission:</a:t>
            </a:r>
            <a:endParaRPr lang="pt-PT" sz="1200" dirty="0">
              <a:solidFill>
                <a:srgbClr val="000000"/>
              </a:solidFill>
              <a:latin typeface="Calibri" panose="020F0502020204030204" pitchFamily="34" charset="0"/>
              <a:ea typeface="Calibri" panose="020F0502020204030204" pitchFamily="34" charset="0"/>
            </a:endParaRPr>
          </a:p>
          <a:p>
            <a:pPr marL="144000" algn="just">
              <a:spcAft>
                <a:spcPts val="600"/>
              </a:spcAft>
              <a:tabLst>
                <a:tab pos="5918200" algn="l"/>
              </a:tabLst>
            </a:pPr>
            <a:r>
              <a:rPr lang="en-US" sz="1200" dirty="0" err="1">
                <a:solidFill>
                  <a:srgbClr val="000000"/>
                </a:solidFill>
                <a:latin typeface="Calibri" panose="020F0502020204030204" pitchFamily="34" charset="0"/>
                <a:ea typeface="Calibri" panose="020F0502020204030204" pitchFamily="34" charset="0"/>
              </a:rPr>
              <a:t>Metabolic’s</a:t>
            </a:r>
            <a:r>
              <a:rPr lang="en-US" sz="1200" dirty="0">
                <a:solidFill>
                  <a:srgbClr val="000000"/>
                </a:solidFill>
                <a:latin typeface="Calibri" panose="020F0502020204030204" pitchFamily="34" charset="0"/>
                <a:ea typeface="Calibri" panose="020F0502020204030204" pitchFamily="34" charset="0"/>
              </a:rPr>
              <a:t> overarching mission is to </a:t>
            </a:r>
            <a:r>
              <a:rPr lang="en-US" sz="1200" dirty="0" smtClean="0">
                <a:solidFill>
                  <a:srgbClr val="000000"/>
                </a:solidFill>
                <a:latin typeface="Calibri" panose="020F0502020204030204" pitchFamily="34" charset="0"/>
                <a:ea typeface="Calibri" panose="020F0502020204030204" pitchFamily="34" charset="0"/>
              </a:rPr>
              <a:t>change </a:t>
            </a:r>
            <a:r>
              <a:rPr lang="en-US" sz="1200" dirty="0">
                <a:solidFill>
                  <a:srgbClr val="000000"/>
                </a:solidFill>
                <a:latin typeface="Calibri" panose="020F0502020204030204" pitchFamily="34" charset="0"/>
                <a:ea typeface="Calibri" panose="020F0502020204030204" pitchFamily="34" charset="0"/>
              </a:rPr>
              <a:t>the global economy to a fundamentally sustainable state. A new economic model is necessary: one that ensures the wellbeing of all people and allows organizations to thrive without transgressing the safe boundaries of the earth’s natural systems. And we don’t have much time. Metabolic advises governments, businesses, and NGOs on how to adapt to a fast-changing global context, while creating disruptive solutions that can dramatically shift how the economy functions. We crunch data, provide strategies and tools, build pilots, and create new ventures that develop scalable solutions to critical problems. Core to achieving our mission is the transition to an economy that is regenerative and ‘circular’ by design.</a:t>
            </a:r>
            <a:endParaRPr lang="pt-PT" sz="1200" dirty="0">
              <a:solidFill>
                <a:srgbClr val="000000"/>
              </a:solidFill>
              <a:effectLst/>
              <a:latin typeface="Calibri" panose="020F0502020204030204" pitchFamily="34" charset="0"/>
              <a:ea typeface="Calibri" panose="020F0502020204030204" pitchFamily="34" charset="0"/>
            </a:endParaRPr>
          </a:p>
        </p:txBody>
      </p:sp>
      <p:sp>
        <p:nvSpPr>
          <p:cNvPr id="36" name="object 8"/>
          <p:cNvSpPr txBox="1"/>
          <p:nvPr/>
        </p:nvSpPr>
        <p:spPr>
          <a:xfrm>
            <a:off x="390227" y="8407865"/>
            <a:ext cx="6120000" cy="888311"/>
          </a:xfrm>
          <a:prstGeom prst="rect">
            <a:avLst/>
          </a:prstGeom>
          <a:ln w="6095">
            <a:solidFill>
              <a:srgbClr val="000000"/>
            </a:solidFill>
          </a:ln>
        </p:spPr>
        <p:txBody>
          <a:bodyPr vert="horz" wrap="square" lIns="0" tIns="36000" rIns="72000" bIns="36000" rtlCol="0">
            <a:spAutoFit/>
          </a:bodyPr>
          <a:lstStyle/>
          <a:p>
            <a:pPr marL="144000">
              <a:spcAft>
                <a:spcPts val="600"/>
              </a:spcAft>
            </a:pPr>
            <a:r>
              <a:rPr lang="en-US" sz="1200" b="1" dirty="0"/>
              <a:t>Technical Areas: </a:t>
            </a:r>
            <a:endParaRPr lang="pt-PT" sz="1200" dirty="0"/>
          </a:p>
          <a:p>
            <a:pPr marL="144000" marR="267776" algn="just" defTabSz="329853">
              <a:spcAft>
                <a:spcPts val="600"/>
              </a:spcAft>
            </a:pPr>
            <a:r>
              <a:rPr sz="1200" spc="-2" dirty="0" err="1" smtClean="0">
                <a:solidFill>
                  <a:prstClr val="black"/>
                </a:solidFill>
                <a:cs typeface="Segoe UI"/>
              </a:rPr>
              <a:t>Sustainabilty</a:t>
            </a:r>
            <a:r>
              <a:rPr sz="1200" spc="-2" dirty="0" smtClean="0">
                <a:solidFill>
                  <a:prstClr val="black"/>
                </a:solidFill>
                <a:cs typeface="Segoe UI"/>
              </a:rPr>
              <a:t> </a:t>
            </a:r>
            <a:r>
              <a:rPr sz="1200" spc="-2" dirty="0">
                <a:solidFill>
                  <a:prstClr val="black"/>
                </a:solidFill>
                <a:cs typeface="Segoe UI"/>
              </a:rPr>
              <a:t>consulting, Systems design, Urban&amp;amp, Industrial Strategy, </a:t>
            </a:r>
            <a:r>
              <a:rPr sz="1200" spc="-3" dirty="0">
                <a:solidFill>
                  <a:prstClr val="black"/>
                </a:solidFill>
                <a:cs typeface="Segoe UI"/>
              </a:rPr>
              <a:t>Clean  </a:t>
            </a:r>
            <a:r>
              <a:rPr sz="1200" spc="-2" dirty="0">
                <a:solidFill>
                  <a:prstClr val="black"/>
                </a:solidFill>
                <a:cs typeface="Segoe UI"/>
              </a:rPr>
              <a:t>technology, Food Systems, Systemsthinking, Industry analyses, Circular Economy  Urban </a:t>
            </a:r>
            <a:r>
              <a:rPr sz="1200" spc="-2" dirty="0" smtClean="0">
                <a:solidFill>
                  <a:prstClr val="black"/>
                </a:solidFill>
                <a:cs typeface="Segoe UI"/>
              </a:rPr>
              <a:t>Metabolisms</a:t>
            </a:r>
            <a:r>
              <a:rPr lang="pt-PT" sz="1200" spc="-2" dirty="0" smtClean="0">
                <a:solidFill>
                  <a:prstClr val="black"/>
                </a:solidFill>
                <a:cs typeface="Segoe UI"/>
              </a:rPr>
              <a:t>.</a:t>
            </a:r>
            <a:endParaRPr sz="1200" dirty="0">
              <a:solidFill>
                <a:prstClr val="black"/>
              </a:solidFill>
              <a:cs typeface="Segoe UI"/>
            </a:endParaRPr>
          </a:p>
        </p:txBody>
      </p:sp>
      <p:grpSp>
        <p:nvGrpSpPr>
          <p:cNvPr id="38" name="Grupo 37"/>
          <p:cNvGrpSpPr/>
          <p:nvPr/>
        </p:nvGrpSpPr>
        <p:grpSpPr>
          <a:xfrm>
            <a:off x="0" y="0"/>
            <a:ext cx="6858000" cy="9906000"/>
            <a:chOff x="0" y="0"/>
            <a:chExt cx="6858000" cy="9906000"/>
          </a:xfrm>
        </p:grpSpPr>
        <p:grpSp>
          <p:nvGrpSpPr>
            <p:cNvPr id="39" name="Grupo 38"/>
            <p:cNvGrpSpPr/>
            <p:nvPr/>
          </p:nvGrpSpPr>
          <p:grpSpPr>
            <a:xfrm>
              <a:off x="523230" y="344037"/>
              <a:ext cx="5806976" cy="425946"/>
              <a:chOff x="1089819" y="530155"/>
              <a:chExt cx="10323512" cy="757237"/>
            </a:xfrm>
          </p:grpSpPr>
          <p:pic>
            <p:nvPicPr>
              <p:cNvPr id="47" name="Picture 56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86375" y="677864"/>
                <a:ext cx="1619250" cy="581025"/>
              </a:xfrm>
              <a:prstGeom prst="rect">
                <a:avLst/>
              </a:prstGeom>
              <a:noFill/>
              <a:extLst>
                <a:ext uri="{909E8E84-426E-40DD-AFC4-6F175D3DCCD1}">
                  <a14:hiddenFill xmlns:a14="http://schemas.microsoft.com/office/drawing/2010/main">
                    <a:solidFill>
                      <a:srgbClr val="FFFFFF"/>
                    </a:solidFill>
                  </a14:hiddenFill>
                </a:ext>
              </a:extLst>
            </p:spPr>
          </p:pic>
          <p:pic>
            <p:nvPicPr>
              <p:cNvPr id="48" name="Picture 56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041731" y="530155"/>
                <a:ext cx="1371600" cy="757237"/>
              </a:xfrm>
              <a:prstGeom prst="rect">
                <a:avLst/>
              </a:prstGeom>
              <a:noFill/>
              <a:extLst>
                <a:ext uri="{909E8E84-426E-40DD-AFC4-6F175D3DCCD1}">
                  <a14:hiddenFill xmlns:a14="http://schemas.microsoft.com/office/drawing/2010/main">
                    <a:solidFill>
                      <a:srgbClr val="FFFFFF"/>
                    </a:solidFill>
                  </a14:hiddenFill>
                </a:ext>
              </a:extLst>
            </p:spPr>
          </p:pic>
          <p:sp>
            <p:nvSpPr>
              <p:cNvPr id="49" name="object 7"/>
              <p:cNvSpPr/>
              <p:nvPr/>
            </p:nvSpPr>
            <p:spPr>
              <a:xfrm>
                <a:off x="1089819" y="530155"/>
                <a:ext cx="1060450" cy="743585"/>
              </a:xfrm>
              <a:prstGeom prst="rect">
                <a:avLst/>
              </a:prstGeom>
              <a:blipFill>
                <a:blip r:embed="rId6" cstate="print"/>
                <a:stretch>
                  <a:fillRect/>
                </a:stretch>
              </a:blipFill>
            </p:spPr>
            <p:txBody>
              <a:bodyPr wrap="square" lIns="0" tIns="0" rIns="0" bIns="0" rtlCol="0"/>
              <a:lstStyle/>
              <a:p>
                <a:endParaRPr lang="pt-PT" sz="1013"/>
              </a:p>
            </p:txBody>
          </p:sp>
        </p:grpSp>
        <p:grpSp>
          <p:nvGrpSpPr>
            <p:cNvPr id="42" name="Grupo 41"/>
            <p:cNvGrpSpPr/>
            <p:nvPr/>
          </p:nvGrpSpPr>
          <p:grpSpPr>
            <a:xfrm>
              <a:off x="0" y="0"/>
              <a:ext cx="6858000" cy="9906000"/>
              <a:chOff x="69378" y="9585"/>
              <a:chExt cx="7531606" cy="10670520"/>
            </a:xfrm>
          </p:grpSpPr>
          <p:sp>
            <p:nvSpPr>
              <p:cNvPr id="43" name="Retângulo 42"/>
              <p:cNvSpPr/>
              <p:nvPr/>
            </p:nvSpPr>
            <p:spPr>
              <a:xfrm>
                <a:off x="69378" y="9587"/>
                <a:ext cx="7526595" cy="244337"/>
              </a:xfrm>
              <a:prstGeom prst="rect">
                <a:avLst/>
              </a:prstGeom>
              <a:solidFill>
                <a:srgbClr val="20D17F"/>
              </a:solidFill>
              <a:ln>
                <a:solidFill>
                  <a:srgbClr val="20D17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1435" tIns="25718" rIns="51435" bIns="25718" numCol="1" spcCol="0" rtlCol="0" fromWordArt="0" anchor="ctr" anchorCtr="0" forceAA="0" compatLnSpc="1">
                <a:prstTxWarp prst="textNoShape">
                  <a:avLst/>
                </a:prstTxWarp>
                <a:noAutofit/>
              </a:bodyPr>
              <a:lstStyle/>
              <a:p>
                <a:pPr algn="ctr"/>
                <a:endParaRPr lang="pt-PT" sz="1013"/>
              </a:p>
            </p:txBody>
          </p:sp>
          <p:sp>
            <p:nvSpPr>
              <p:cNvPr id="44" name="Retângulo 43"/>
              <p:cNvSpPr/>
              <p:nvPr/>
            </p:nvSpPr>
            <p:spPr>
              <a:xfrm rot="16200000">
                <a:off x="2173220" y="5252339"/>
                <a:ext cx="10670518" cy="185009"/>
              </a:xfrm>
              <a:prstGeom prst="rect">
                <a:avLst/>
              </a:prstGeom>
              <a:solidFill>
                <a:srgbClr val="20D17F"/>
              </a:solidFill>
              <a:ln>
                <a:solidFill>
                  <a:srgbClr val="20D17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1435" tIns="25718" rIns="51435" bIns="25718" numCol="1" spcCol="0" rtlCol="0" fromWordArt="0" anchor="ctr" anchorCtr="0" forceAA="0" compatLnSpc="1">
                <a:prstTxWarp prst="textNoShape">
                  <a:avLst/>
                </a:prstTxWarp>
                <a:noAutofit/>
              </a:bodyPr>
              <a:lstStyle/>
              <a:p>
                <a:pPr algn="ctr"/>
                <a:endParaRPr lang="pt-PT" sz="1013"/>
              </a:p>
            </p:txBody>
          </p:sp>
          <p:sp>
            <p:nvSpPr>
              <p:cNvPr id="45" name="Retângulo 44"/>
              <p:cNvSpPr/>
              <p:nvPr/>
            </p:nvSpPr>
            <p:spPr>
              <a:xfrm>
                <a:off x="69378" y="10499835"/>
                <a:ext cx="7531606" cy="180269"/>
              </a:xfrm>
              <a:prstGeom prst="rect">
                <a:avLst/>
              </a:prstGeom>
              <a:solidFill>
                <a:srgbClr val="20D17F"/>
              </a:solidFill>
              <a:ln>
                <a:solidFill>
                  <a:srgbClr val="20D17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1435" tIns="25718" rIns="51435" bIns="25718" numCol="1" spcCol="0" rtlCol="0" fromWordArt="0" anchor="ctr" anchorCtr="0" forceAA="0" compatLnSpc="1">
                <a:prstTxWarp prst="textNoShape">
                  <a:avLst/>
                </a:prstTxWarp>
                <a:noAutofit/>
              </a:bodyPr>
              <a:lstStyle/>
              <a:p>
                <a:pPr algn="ctr"/>
                <a:endParaRPr lang="pt-PT" sz="1013"/>
              </a:p>
            </p:txBody>
          </p:sp>
          <p:sp>
            <p:nvSpPr>
              <p:cNvPr id="46" name="Retângulo 45"/>
              <p:cNvSpPr/>
              <p:nvPr/>
            </p:nvSpPr>
            <p:spPr>
              <a:xfrm rot="16200000">
                <a:off x="-5069157" y="5305641"/>
                <a:ext cx="10513000" cy="235927"/>
              </a:xfrm>
              <a:prstGeom prst="rect">
                <a:avLst/>
              </a:prstGeom>
              <a:solidFill>
                <a:srgbClr val="20D17F"/>
              </a:solidFill>
              <a:ln>
                <a:solidFill>
                  <a:srgbClr val="20D17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1435" tIns="25718" rIns="51435" bIns="25718" numCol="1" spcCol="0" rtlCol="0" fromWordArt="0" anchor="ctr" anchorCtr="0" forceAA="0" compatLnSpc="1">
                <a:prstTxWarp prst="textNoShape">
                  <a:avLst/>
                </a:prstTxWarp>
                <a:noAutofit/>
              </a:bodyPr>
              <a:lstStyle/>
              <a:p>
                <a:pPr algn="ctr"/>
                <a:endParaRPr lang="pt-PT" sz="1013"/>
              </a:p>
            </p:txBody>
          </p:sp>
        </p:grpSp>
      </p:grpSp>
      <p:sp>
        <p:nvSpPr>
          <p:cNvPr id="3" name="Retângulo 2"/>
          <p:cNvSpPr/>
          <p:nvPr/>
        </p:nvSpPr>
        <p:spPr>
          <a:xfrm>
            <a:off x="523230" y="1227063"/>
            <a:ext cx="1296637" cy="338554"/>
          </a:xfrm>
          <a:prstGeom prst="rect">
            <a:avLst/>
          </a:prstGeom>
        </p:spPr>
        <p:txBody>
          <a:bodyPr wrap="none">
            <a:spAutoFit/>
          </a:bodyPr>
          <a:lstStyle/>
          <a:p>
            <a:pPr marL="0" lvl="1" indent="-252000">
              <a:spcBef>
                <a:spcPts val="0"/>
              </a:spcBef>
              <a:spcAft>
                <a:spcPts val="600"/>
              </a:spcAft>
              <a:buFont typeface="Wingdings" panose="05000000000000000000" pitchFamily="2" charset="2"/>
              <a:buChar char="Ø"/>
            </a:pPr>
            <a:r>
              <a:rPr lang="pt-PT" sz="1600" b="1" dirty="0" err="1"/>
              <a:t>Metabolic</a:t>
            </a:r>
            <a:endParaRPr lang="pt-PT" sz="1600" b="1" dirty="0"/>
          </a:p>
        </p:txBody>
      </p:sp>
      <p:sp>
        <p:nvSpPr>
          <p:cNvPr id="19" name="Retângulo 18"/>
          <p:cNvSpPr/>
          <p:nvPr/>
        </p:nvSpPr>
        <p:spPr>
          <a:xfrm>
            <a:off x="214829" y="9528278"/>
            <a:ext cx="1652071" cy="196208"/>
          </a:xfrm>
          <a:prstGeom prst="rect">
            <a:avLst/>
          </a:prstGeom>
        </p:spPr>
        <p:txBody>
          <a:bodyPr wrap="square">
            <a:spAutoFit/>
          </a:bodyPr>
          <a:lstStyle/>
          <a:p>
            <a:pPr>
              <a:tabLst>
                <a:tab pos="1518761" algn="ctr"/>
                <a:tab pos="3037523" algn="r"/>
              </a:tabLst>
            </a:pPr>
            <a:r>
              <a:rPr lang="pt-PT" sz="675" b="1" dirty="0" err="1">
                <a:latin typeface="Arial" panose="020B0604020202020204" pitchFamily="34" charset="0"/>
                <a:ea typeface="Calibri" panose="020F0502020204030204" pitchFamily="34" charset="0"/>
                <a:cs typeface="Times New Roman" panose="02020603050405020304" pitchFamily="18" charset="0"/>
              </a:rPr>
              <a:t>Environment</a:t>
            </a:r>
            <a:r>
              <a:rPr lang="pt-PT" sz="675" b="1" dirty="0">
                <a:latin typeface="Arial" panose="020B0604020202020204" pitchFamily="34" charset="0"/>
                <a:ea typeface="Calibri" panose="020F0502020204030204" pitchFamily="34" charset="0"/>
                <a:cs typeface="Times New Roman" panose="02020603050405020304" pitchFamily="18" charset="0"/>
              </a:rPr>
              <a:t> </a:t>
            </a:r>
            <a:r>
              <a:rPr lang="pt-PT" sz="675" b="1" dirty="0" err="1">
                <a:solidFill>
                  <a:srgbClr val="00B050"/>
                </a:solidFill>
                <a:latin typeface="Arial" panose="020B0604020202020204" pitchFamily="34" charset="0"/>
                <a:ea typeface="Calibri" panose="020F0502020204030204" pitchFamily="34" charset="0"/>
                <a:cs typeface="Times New Roman" panose="02020603050405020304" pitchFamily="18" charset="0"/>
              </a:rPr>
              <a:t>Programme</a:t>
            </a:r>
            <a:r>
              <a:rPr lang="pt-PT" sz="675" b="1" dirty="0">
                <a:latin typeface="Arial" panose="020B0604020202020204" pitchFamily="34" charset="0"/>
                <a:ea typeface="Calibri" panose="020F0502020204030204" pitchFamily="34" charset="0"/>
                <a:cs typeface="Times New Roman" panose="02020603050405020304" pitchFamily="18" charset="0"/>
              </a:rPr>
              <a:t> in </a:t>
            </a:r>
            <a:r>
              <a:rPr lang="pt-PT" sz="675" b="1" dirty="0" err="1">
                <a:latin typeface="Arial" panose="020B0604020202020204" pitchFamily="34" charset="0"/>
                <a:ea typeface="Calibri" panose="020F0502020204030204" pitchFamily="34" charset="0"/>
                <a:cs typeface="Times New Roman" panose="02020603050405020304" pitchFamily="18" charset="0"/>
              </a:rPr>
              <a:t>Action</a:t>
            </a:r>
            <a:endParaRPr lang="pt-PT" sz="675" b="1" dirty="0">
              <a:latin typeface="Arial" panose="020B0604020202020204" pitchFamily="34" charset="0"/>
              <a:ea typeface="Calibri" panose="020F0502020204030204" pitchFamily="34" charset="0"/>
              <a:cs typeface="Times New Roman" panose="02020603050405020304" pitchFamily="18" charset="0"/>
            </a:endParaRPr>
          </a:p>
        </p:txBody>
      </p:sp>
      <p:sp>
        <p:nvSpPr>
          <p:cNvPr id="20" name="Rectangle 8"/>
          <p:cNvSpPr>
            <a:spLocks noChangeArrowheads="1"/>
          </p:cNvSpPr>
          <p:nvPr/>
        </p:nvSpPr>
        <p:spPr bwMode="auto">
          <a:xfrm>
            <a:off x="6148782" y="9613682"/>
            <a:ext cx="534593" cy="121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1435" tIns="25718" rIns="51435" bIns="25718" numCol="1" anchor="ctr" anchorCtr="0" compatLnSpc="1">
            <a:prstTxWarp prst="textNoShape">
              <a:avLst/>
            </a:prstTxWarp>
            <a:spAutoFit/>
          </a:bodyPr>
          <a:lstStyle>
            <a:lvl1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1pPr>
            <a:lvl2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2pPr>
            <a:lvl3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3pPr>
            <a:lvl4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4pPr>
            <a:lvl5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5pPr>
            <a:lvl6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6pPr>
            <a:lvl7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7pPr>
            <a:lvl8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8pPr>
            <a:lvl9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9pPr>
          </a:lstStyle>
          <a:p>
            <a:pPr algn="ctr" defTabSz="514350">
              <a:tabLst>
                <a:tab pos="1518940" algn="ctr"/>
                <a:tab pos="3037880" algn="r"/>
              </a:tabLst>
            </a:pPr>
            <a:r>
              <a:rPr lang="pt-PT" altLang="pt-PT" sz="450" b="1" dirty="0" err="1" smtClean="0">
                <a:ea typeface="Calibri" panose="020F0502020204030204" pitchFamily="34" charset="0"/>
                <a:cs typeface="Arial" panose="020B0604020202020204" pitchFamily="34" charset="0"/>
              </a:rPr>
              <a:t>Number</a:t>
            </a:r>
            <a:r>
              <a:rPr lang="pt-PT" altLang="pt-PT" sz="450" b="1" dirty="0" smtClean="0">
                <a:ea typeface="Calibri" panose="020F0502020204030204" pitchFamily="34" charset="0"/>
                <a:cs typeface="Arial" panose="020B0604020202020204" pitchFamily="34" charset="0"/>
              </a:rPr>
              <a:t> </a:t>
            </a:r>
            <a:r>
              <a:rPr lang="pt-PT" altLang="pt-PT" sz="450" b="1" dirty="0" smtClean="0">
                <a:solidFill>
                  <a:srgbClr val="00B050"/>
                </a:solidFill>
                <a:ea typeface="Calibri" panose="020F0502020204030204" pitchFamily="34" charset="0"/>
                <a:cs typeface="Arial" panose="020B0604020202020204" pitchFamily="34" charset="0"/>
              </a:rPr>
              <a:t>THREE</a:t>
            </a:r>
            <a:endParaRPr lang="pt-PT" altLang="pt-PT" sz="563" dirty="0">
              <a:cs typeface="Arial" panose="020B0604020202020204" pitchFamily="34" charset="0"/>
            </a:endParaRPr>
          </a:p>
        </p:txBody>
      </p:sp>
    </p:spTree>
    <p:extLst>
      <p:ext uri="{BB962C8B-B14F-4D97-AF65-F5344CB8AC3E}">
        <p14:creationId xmlns:p14="http://schemas.microsoft.com/office/powerpoint/2010/main" val="1436730303"/>
      </p:ext>
    </p:extLst>
  </p:cSld>
  <p:clrMapOvr>
    <a:masterClrMapping/>
  </p:clrMapOvr>
  <mc:AlternateContent xmlns:mc="http://schemas.openxmlformats.org/markup-compatibility/2006" xmlns:p14="http://schemas.microsoft.com/office/powerpoint/2010/main">
    <mc:Choice Requires="p14">
      <p:transition spd="slow" p14:dur="2000" advClick="0" advTm="4000"/>
    </mc:Choice>
    <mc:Fallback xmlns="">
      <p:transition spd="slow" advClick="0" advTm="4000"/>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Marcador de Posição de Conteúdo 2"/>
          <p:cNvSpPr txBox="1">
            <a:spLocks/>
          </p:cNvSpPr>
          <p:nvPr/>
        </p:nvSpPr>
        <p:spPr>
          <a:xfrm>
            <a:off x="237452" y="1350552"/>
            <a:ext cx="3240000" cy="7920000"/>
          </a:xfrm>
          <a:prstGeom prst="rect">
            <a:avLst/>
          </a:prstGeom>
        </p:spPr>
        <p:txBody>
          <a:bodyPr vert="horz" lIns="144000" tIns="45720" rIns="144000"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just">
              <a:spcAft>
                <a:spcPts val="338"/>
              </a:spcAft>
              <a:buNone/>
            </a:pPr>
            <a:r>
              <a:rPr lang="en-GB" sz="1600" b="1" dirty="0" smtClean="0">
                <a:ea typeface="Times New Roman" panose="02020603050405020304" pitchFamily="18" charset="0"/>
              </a:rPr>
              <a:t>The Portuguese presence in this event had 8 elements:</a:t>
            </a:r>
          </a:p>
          <a:p>
            <a:pPr marL="360000" indent="-288000" algn="just">
              <a:lnSpc>
                <a:spcPct val="120000"/>
              </a:lnSpc>
              <a:spcAft>
                <a:spcPts val="338"/>
              </a:spcAft>
              <a:buFont typeface="Wingdings" panose="05000000000000000000" pitchFamily="2" charset="2"/>
              <a:buChar char="Ø"/>
            </a:pPr>
            <a:r>
              <a:rPr lang="en-GB" sz="1600" dirty="0" smtClean="0">
                <a:solidFill>
                  <a:prstClr val="black"/>
                </a:solidFill>
                <a:ea typeface="Times New Roman" panose="02020603050405020304" pitchFamily="18" charset="0"/>
              </a:rPr>
              <a:t>Academy</a:t>
            </a:r>
            <a:r>
              <a:rPr lang="en-GB" sz="1600" dirty="0" smtClean="0">
                <a:ea typeface="Times New Roman" panose="02020603050405020304" pitchFamily="18" charset="0"/>
              </a:rPr>
              <a:t> -</a:t>
            </a:r>
            <a:r>
              <a:rPr lang="en-GB" sz="1600" dirty="0" smtClean="0">
                <a:solidFill>
                  <a:prstClr val="black"/>
                </a:solidFill>
                <a:ea typeface="Times New Roman" panose="02020603050405020304" pitchFamily="18" charset="0"/>
              </a:rPr>
              <a:t> </a:t>
            </a:r>
            <a:r>
              <a:rPr lang="en-GB" sz="1600" dirty="0" err="1" smtClean="0">
                <a:solidFill>
                  <a:prstClr val="black"/>
                </a:solidFill>
                <a:ea typeface="Times New Roman" panose="02020603050405020304" pitchFamily="18" charset="0"/>
                <a:hlinkClick r:id="rId2" action="ppaction://hlinkfile"/>
              </a:rPr>
              <a:t>Instituto</a:t>
            </a:r>
            <a:r>
              <a:rPr lang="en-GB" sz="1600" dirty="0" smtClean="0">
                <a:solidFill>
                  <a:prstClr val="black"/>
                </a:solidFill>
                <a:ea typeface="Times New Roman" panose="02020603050405020304" pitchFamily="18" charset="0"/>
                <a:hlinkClick r:id="rId2" action="ppaction://hlinkfile"/>
              </a:rPr>
              <a:t> </a:t>
            </a:r>
            <a:r>
              <a:rPr lang="en-GB" sz="1600" dirty="0" err="1" smtClean="0">
                <a:solidFill>
                  <a:prstClr val="black"/>
                </a:solidFill>
                <a:ea typeface="Times New Roman" panose="02020603050405020304" pitchFamily="18" charset="0"/>
                <a:hlinkClick r:id="rId2" action="ppaction://hlinkfile"/>
              </a:rPr>
              <a:t>Politécnico</a:t>
            </a:r>
            <a:r>
              <a:rPr lang="en-GB" sz="1600" dirty="0" smtClean="0">
                <a:solidFill>
                  <a:prstClr val="black"/>
                </a:solidFill>
                <a:ea typeface="Times New Roman" panose="02020603050405020304" pitchFamily="18" charset="0"/>
                <a:hlinkClick r:id="rId2" action="ppaction://hlinkfile"/>
              </a:rPr>
              <a:t> de </a:t>
            </a:r>
            <a:r>
              <a:rPr lang="en-GB" sz="1600" dirty="0" err="1" smtClean="0">
                <a:solidFill>
                  <a:prstClr val="black"/>
                </a:solidFill>
                <a:ea typeface="Times New Roman" panose="02020603050405020304" pitchFamily="18" charset="0"/>
                <a:hlinkClick r:id="rId2" action="ppaction://hlinkfile"/>
              </a:rPr>
              <a:t>Leiria</a:t>
            </a:r>
            <a:r>
              <a:rPr lang="en-GB" sz="1600" dirty="0" smtClean="0">
                <a:solidFill>
                  <a:prstClr val="black"/>
                </a:solidFill>
                <a:ea typeface="Times New Roman" panose="02020603050405020304" pitchFamily="18" charset="0"/>
                <a:hlinkClick r:id="rId2" action="ppaction://hlinkfile"/>
              </a:rPr>
              <a:t> </a:t>
            </a:r>
            <a:r>
              <a:rPr lang="en-GB" sz="1600" dirty="0" smtClean="0">
                <a:solidFill>
                  <a:prstClr val="black"/>
                </a:solidFill>
                <a:ea typeface="Times New Roman" panose="02020603050405020304" pitchFamily="18" charset="0"/>
              </a:rPr>
              <a:t>and </a:t>
            </a:r>
            <a:r>
              <a:rPr lang="en-GB" sz="1600" dirty="0" err="1" smtClean="0">
                <a:solidFill>
                  <a:prstClr val="black"/>
                </a:solidFill>
                <a:ea typeface="Times New Roman" panose="02020603050405020304" pitchFamily="18" charset="0"/>
                <a:hlinkClick r:id="rId3" action="ppaction://hlinkfile"/>
              </a:rPr>
              <a:t>Universidade</a:t>
            </a:r>
            <a:r>
              <a:rPr lang="en-GB" sz="1600" dirty="0" smtClean="0">
                <a:solidFill>
                  <a:prstClr val="black"/>
                </a:solidFill>
                <a:ea typeface="Times New Roman" panose="02020603050405020304" pitchFamily="18" charset="0"/>
                <a:hlinkClick r:id="rId3" action="ppaction://hlinkfile"/>
              </a:rPr>
              <a:t> do Porto</a:t>
            </a:r>
            <a:r>
              <a:rPr lang="en-GB" sz="1600" dirty="0" smtClean="0">
                <a:solidFill>
                  <a:prstClr val="black"/>
                </a:solidFill>
                <a:ea typeface="Times New Roman" panose="02020603050405020304" pitchFamily="18" charset="0"/>
              </a:rPr>
              <a:t>.</a:t>
            </a:r>
          </a:p>
          <a:p>
            <a:pPr marL="360000" lvl="1" indent="-288000" defTabSz="914400">
              <a:lnSpc>
                <a:spcPct val="120000"/>
              </a:lnSpc>
              <a:spcBef>
                <a:spcPts val="0"/>
              </a:spcBef>
              <a:spcAft>
                <a:spcPts val="600"/>
              </a:spcAft>
              <a:buFont typeface="Wingdings" panose="05000000000000000000" pitchFamily="2" charset="2"/>
              <a:buChar char="Ø"/>
            </a:pPr>
            <a:r>
              <a:rPr lang="en-GB" sz="1600" dirty="0" smtClean="0">
                <a:solidFill>
                  <a:prstClr val="black"/>
                </a:solidFill>
                <a:ea typeface="Times New Roman" panose="02020603050405020304" pitchFamily="18" charset="0"/>
              </a:rPr>
              <a:t>NGO – </a:t>
            </a:r>
            <a:r>
              <a:rPr lang="en-GB" sz="1600" dirty="0" smtClean="0">
                <a:solidFill>
                  <a:prstClr val="black"/>
                </a:solidFill>
                <a:ea typeface="Times New Roman" panose="02020603050405020304" pitchFamily="18" charset="0"/>
                <a:hlinkClick r:id="rId4" action="ppaction://hlinkfile"/>
              </a:rPr>
              <a:t>WWF Portugal</a:t>
            </a:r>
            <a:r>
              <a:rPr lang="en-GB" sz="1600" dirty="0" smtClean="0">
                <a:solidFill>
                  <a:prstClr val="black"/>
                </a:solidFill>
                <a:ea typeface="Times New Roman" panose="02020603050405020304" pitchFamily="18" charset="0"/>
              </a:rPr>
              <a:t>.</a:t>
            </a:r>
          </a:p>
          <a:p>
            <a:pPr marL="384869" lvl="0" indent="-285750" defTabSz="914400">
              <a:lnSpc>
                <a:spcPct val="110000"/>
              </a:lnSpc>
              <a:spcBef>
                <a:spcPts val="0"/>
              </a:spcBef>
              <a:spcAft>
                <a:spcPts val="600"/>
              </a:spcAft>
              <a:buFont typeface="Wingdings" panose="05000000000000000000" pitchFamily="2" charset="2"/>
              <a:buChar char="Ø"/>
            </a:pPr>
            <a:r>
              <a:rPr lang="en-GB" sz="1600" dirty="0" smtClean="0">
                <a:solidFill>
                  <a:prstClr val="black"/>
                </a:solidFill>
                <a:ea typeface="Times New Roman" panose="02020603050405020304" pitchFamily="18" charset="0"/>
              </a:rPr>
              <a:t>Companies – </a:t>
            </a:r>
            <a:r>
              <a:rPr lang="en-GB" sz="1600" dirty="0" err="1" smtClean="0">
                <a:solidFill>
                  <a:prstClr val="black"/>
                </a:solidFill>
                <a:ea typeface="Times New Roman" panose="02020603050405020304" pitchFamily="18" charset="0"/>
                <a:hlinkClick r:id="rId5" action="ppaction://hlinkfile"/>
              </a:rPr>
              <a:t>Ecoreverse</a:t>
            </a:r>
            <a:r>
              <a:rPr lang="en-GB" sz="1600" dirty="0" smtClean="0">
                <a:solidFill>
                  <a:prstClr val="black"/>
                </a:solidFill>
                <a:ea typeface="Times New Roman" panose="02020603050405020304" pitchFamily="18" charset="0"/>
              </a:rPr>
              <a:t>, </a:t>
            </a:r>
            <a:r>
              <a:rPr lang="en-GB" sz="1600" dirty="0" err="1" smtClean="0">
                <a:solidFill>
                  <a:prstClr val="black"/>
                </a:solidFill>
                <a:ea typeface="Times New Roman" panose="02020603050405020304" pitchFamily="18" charset="0"/>
                <a:hlinkClick r:id="rId6" action="ppaction://hlinkfile"/>
              </a:rPr>
              <a:t>FirstReason</a:t>
            </a:r>
            <a:r>
              <a:rPr lang="en-GB" sz="1600" dirty="0" smtClean="0">
                <a:solidFill>
                  <a:prstClr val="black"/>
                </a:solidFill>
                <a:ea typeface="Times New Roman" panose="02020603050405020304" pitchFamily="18" charset="0"/>
              </a:rPr>
              <a:t> and </a:t>
            </a:r>
            <a:r>
              <a:rPr lang="en-GB" sz="1600" dirty="0" err="1" smtClean="0">
                <a:solidFill>
                  <a:prstClr val="black"/>
                </a:solidFill>
                <a:ea typeface="Times New Roman" panose="02020603050405020304" pitchFamily="18" charset="0"/>
                <a:hlinkClick r:id="rId7" action="ppaction://hlinkfile"/>
              </a:rPr>
              <a:t>Tellus</a:t>
            </a:r>
            <a:r>
              <a:rPr lang="en-GB" sz="1600" dirty="0" smtClean="0">
                <a:solidFill>
                  <a:prstClr val="black"/>
                </a:solidFill>
                <a:ea typeface="Times New Roman" panose="02020603050405020304" pitchFamily="18" charset="0"/>
              </a:rPr>
              <a:t>.</a:t>
            </a:r>
          </a:p>
          <a:p>
            <a:pPr marL="360000" lvl="0" indent="-288000" defTabSz="914400">
              <a:lnSpc>
                <a:spcPct val="120000"/>
              </a:lnSpc>
              <a:spcBef>
                <a:spcPts val="0"/>
              </a:spcBef>
              <a:spcAft>
                <a:spcPts val="600"/>
              </a:spcAft>
              <a:buFont typeface="Wingdings" panose="05000000000000000000" pitchFamily="2" charset="2"/>
              <a:buChar char="Ø"/>
            </a:pPr>
            <a:r>
              <a:rPr lang="en-GB" sz="1600" dirty="0" smtClean="0">
                <a:solidFill>
                  <a:prstClr val="black"/>
                </a:solidFill>
                <a:ea typeface="Times New Roman" panose="02020603050405020304" pitchFamily="18" charset="0"/>
              </a:rPr>
              <a:t>Regional Administration – </a:t>
            </a:r>
            <a:r>
              <a:rPr lang="en-GB" sz="1600" dirty="0" smtClean="0">
                <a:solidFill>
                  <a:prstClr val="black"/>
                </a:solidFill>
                <a:ea typeface="Times New Roman" panose="02020603050405020304" pitchFamily="18" charset="0"/>
                <a:hlinkClick r:id="rId8" action="ppaction://hlinkfile"/>
              </a:rPr>
              <a:t>CIM </a:t>
            </a:r>
            <a:r>
              <a:rPr lang="en-GB" sz="1600" dirty="0" err="1" smtClean="0">
                <a:solidFill>
                  <a:prstClr val="black"/>
                </a:solidFill>
                <a:ea typeface="Times New Roman" panose="02020603050405020304" pitchFamily="18" charset="0"/>
                <a:hlinkClick r:id="rId8" action="ppaction://hlinkfile"/>
              </a:rPr>
              <a:t>Região</a:t>
            </a:r>
            <a:r>
              <a:rPr lang="en-GB" sz="1600" dirty="0" smtClean="0">
                <a:solidFill>
                  <a:prstClr val="black"/>
                </a:solidFill>
                <a:ea typeface="Times New Roman" panose="02020603050405020304" pitchFamily="18" charset="0"/>
                <a:hlinkClick r:id="rId8" action="ppaction://hlinkfile"/>
              </a:rPr>
              <a:t> de Coimbra </a:t>
            </a:r>
            <a:r>
              <a:rPr lang="en-GB" sz="1600" dirty="0" smtClean="0">
                <a:solidFill>
                  <a:prstClr val="black"/>
                </a:solidFill>
                <a:ea typeface="Times New Roman" panose="02020603050405020304" pitchFamily="18" charset="0"/>
              </a:rPr>
              <a:t>and </a:t>
            </a:r>
            <a:r>
              <a:rPr lang="en-GB" sz="1600" dirty="0" smtClean="0">
                <a:solidFill>
                  <a:prstClr val="black"/>
                </a:solidFill>
                <a:ea typeface="Times New Roman" panose="02020603050405020304" pitchFamily="18" charset="0"/>
                <a:hlinkClick r:id="rId9" action="ppaction://hlinkfile"/>
              </a:rPr>
              <a:t>CCDR </a:t>
            </a:r>
            <a:r>
              <a:rPr lang="en-GB" sz="1600" dirty="0" err="1" smtClean="0">
                <a:solidFill>
                  <a:prstClr val="black"/>
                </a:solidFill>
                <a:ea typeface="Times New Roman" panose="02020603050405020304" pitchFamily="18" charset="0"/>
                <a:hlinkClick r:id="rId9" action="ppaction://hlinkfile"/>
              </a:rPr>
              <a:t>Alentejo</a:t>
            </a:r>
            <a:r>
              <a:rPr lang="en-GB" sz="1600" dirty="0" smtClean="0">
                <a:solidFill>
                  <a:prstClr val="black"/>
                </a:solidFill>
                <a:ea typeface="Times New Roman" panose="02020603050405020304" pitchFamily="18" charset="0"/>
              </a:rPr>
              <a:t>.</a:t>
            </a:r>
          </a:p>
          <a:p>
            <a:pPr marL="99119" lvl="0" indent="0" defTabSz="914400">
              <a:lnSpc>
                <a:spcPct val="110000"/>
              </a:lnSpc>
              <a:spcBef>
                <a:spcPts val="0"/>
              </a:spcBef>
              <a:spcAft>
                <a:spcPts val="600"/>
              </a:spcAft>
              <a:buNone/>
            </a:pPr>
            <a:endParaRPr lang="en-GB" sz="1600" dirty="0" smtClean="0">
              <a:solidFill>
                <a:prstClr val="black"/>
              </a:solidFill>
              <a:ea typeface="Times New Roman" panose="02020603050405020304" pitchFamily="18" charset="0"/>
            </a:endParaRPr>
          </a:p>
          <a:p>
            <a:pPr marL="0" indent="0">
              <a:lnSpc>
                <a:spcPct val="110000"/>
              </a:lnSpc>
              <a:spcBef>
                <a:spcPts val="0"/>
              </a:spcBef>
              <a:spcAft>
                <a:spcPts val="600"/>
              </a:spcAft>
              <a:buNone/>
            </a:pPr>
            <a:r>
              <a:rPr lang="en-GB" sz="1600" b="1" dirty="0" smtClean="0">
                <a:ea typeface="Times New Roman" panose="02020603050405020304" pitchFamily="18" charset="0"/>
              </a:rPr>
              <a:t>Two representatives from </a:t>
            </a:r>
            <a:r>
              <a:rPr lang="en-GB" sz="1600" b="1" dirty="0" err="1" smtClean="0">
                <a:ea typeface="Times New Roman" panose="02020603050405020304" pitchFamily="18" charset="0"/>
              </a:rPr>
              <a:t>EEAGrants</a:t>
            </a:r>
            <a:r>
              <a:rPr lang="en-GB" sz="1600" b="1" dirty="0" smtClean="0">
                <a:ea typeface="Times New Roman" panose="02020603050405020304" pitchFamily="18" charset="0"/>
              </a:rPr>
              <a:t> also participated:</a:t>
            </a:r>
          </a:p>
          <a:p>
            <a:pPr marL="384869" indent="-285750">
              <a:lnSpc>
                <a:spcPct val="110000"/>
              </a:lnSpc>
              <a:spcBef>
                <a:spcPts val="0"/>
              </a:spcBef>
              <a:spcAft>
                <a:spcPts val="600"/>
              </a:spcAft>
              <a:buFont typeface="Wingdings" panose="05000000000000000000" pitchFamily="2" charset="2"/>
              <a:buChar char="Ø"/>
            </a:pPr>
            <a:r>
              <a:rPr lang="en-GB" sz="1600" dirty="0" smtClean="0">
                <a:ea typeface="Times New Roman" panose="02020603050405020304" pitchFamily="18" charset="0"/>
              </a:rPr>
              <a:t>Blue Growth Program: </a:t>
            </a:r>
            <a:r>
              <a:rPr lang="en-GB" sz="1600" dirty="0" smtClean="0">
                <a:ea typeface="Times New Roman" panose="02020603050405020304" pitchFamily="18" charset="0"/>
                <a:hlinkClick r:id="rId10"/>
              </a:rPr>
              <a:t>DGPM</a:t>
            </a:r>
            <a:endParaRPr lang="en-GB" sz="1600" dirty="0" smtClean="0">
              <a:ea typeface="Times New Roman" panose="02020603050405020304" pitchFamily="18" charset="0"/>
            </a:endParaRPr>
          </a:p>
          <a:p>
            <a:pPr marL="99119" indent="0">
              <a:lnSpc>
                <a:spcPct val="110000"/>
              </a:lnSpc>
              <a:spcBef>
                <a:spcPts val="0"/>
              </a:spcBef>
              <a:spcAft>
                <a:spcPts val="600"/>
              </a:spcAft>
              <a:buNone/>
            </a:pPr>
            <a:r>
              <a:rPr lang="en-GB" sz="1600" dirty="0" smtClean="0">
                <a:ea typeface="Times New Roman" panose="02020603050405020304" pitchFamily="18" charset="0"/>
              </a:rPr>
              <a:t>and </a:t>
            </a:r>
          </a:p>
          <a:p>
            <a:pPr marL="384869" indent="-285750">
              <a:lnSpc>
                <a:spcPct val="110000"/>
              </a:lnSpc>
              <a:spcBef>
                <a:spcPts val="0"/>
              </a:spcBef>
              <a:spcAft>
                <a:spcPts val="600"/>
              </a:spcAft>
              <a:buFont typeface="Wingdings" panose="05000000000000000000" pitchFamily="2" charset="2"/>
              <a:buChar char="Ø"/>
            </a:pPr>
            <a:r>
              <a:rPr lang="en-GB" sz="1600" dirty="0" smtClean="0">
                <a:ea typeface="Times New Roman" panose="02020603050405020304" pitchFamily="18" charset="0"/>
              </a:rPr>
              <a:t>Environment Program:</a:t>
            </a:r>
          </a:p>
          <a:p>
            <a:pPr marL="361950" indent="0">
              <a:lnSpc>
                <a:spcPct val="110000"/>
              </a:lnSpc>
              <a:spcBef>
                <a:spcPts val="0"/>
              </a:spcBef>
              <a:spcAft>
                <a:spcPts val="600"/>
              </a:spcAft>
              <a:buNone/>
            </a:pPr>
            <a:r>
              <a:rPr lang="en-GB" sz="1600" dirty="0" smtClean="0">
                <a:ea typeface="Times New Roman" panose="02020603050405020304" pitchFamily="18" charset="0"/>
                <a:hlinkClick r:id="rId11"/>
              </a:rPr>
              <a:t>SG-MATE</a:t>
            </a:r>
            <a:r>
              <a:rPr lang="en-GB" sz="1600" dirty="0" smtClean="0">
                <a:ea typeface="Times New Roman" panose="02020603050405020304" pitchFamily="18" charset="0"/>
              </a:rPr>
              <a:t>.</a:t>
            </a:r>
            <a:endParaRPr lang="en-GB" sz="1600" dirty="0">
              <a:ea typeface="Times New Roman" panose="02020603050405020304" pitchFamily="18" charset="0"/>
            </a:endParaRPr>
          </a:p>
        </p:txBody>
      </p:sp>
      <p:sp>
        <p:nvSpPr>
          <p:cNvPr id="20" name="Marcador de Posição de Conteúdo 2"/>
          <p:cNvSpPr txBox="1">
            <a:spLocks/>
          </p:cNvSpPr>
          <p:nvPr/>
        </p:nvSpPr>
        <p:spPr>
          <a:xfrm>
            <a:off x="3463494" y="1350550"/>
            <a:ext cx="3240000" cy="7920000"/>
          </a:xfrm>
          <a:prstGeom prst="rect">
            <a:avLst/>
          </a:prstGeom>
        </p:spPr>
        <p:txBody>
          <a:bodyPr vert="horz" lIns="144000" tIns="45720" rIns="144000" bIns="4572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ct val="110000"/>
              </a:lnSpc>
              <a:spcBef>
                <a:spcPts val="0"/>
              </a:spcBef>
              <a:spcAft>
                <a:spcPts val="600"/>
              </a:spcAft>
              <a:buNone/>
            </a:pPr>
            <a:r>
              <a:rPr lang="en-US" sz="1600" dirty="0">
                <a:ea typeface="Times New Roman" panose="02020603050405020304" pitchFamily="18" charset="0"/>
              </a:rPr>
              <a:t>The Portuguese participation resulted in 21 scheduled B2B meetings, to which 32 were added during the event and canceled 1, making </a:t>
            </a:r>
            <a:r>
              <a:rPr lang="en-US" sz="1600" b="1" dirty="0">
                <a:ea typeface="Times New Roman" panose="02020603050405020304" pitchFamily="18" charset="0"/>
              </a:rPr>
              <a:t>a total of 52 bilateral meetings </a:t>
            </a:r>
            <a:r>
              <a:rPr lang="en-US" sz="1600" dirty="0">
                <a:ea typeface="Times New Roman" panose="02020603050405020304" pitchFamily="18" charset="0"/>
              </a:rPr>
              <a:t>(average of 6.5 meetings per participant).</a:t>
            </a:r>
          </a:p>
          <a:p>
            <a:pPr marL="0" indent="0">
              <a:lnSpc>
                <a:spcPct val="110000"/>
              </a:lnSpc>
              <a:spcBef>
                <a:spcPts val="0"/>
              </a:spcBef>
              <a:spcAft>
                <a:spcPts val="600"/>
              </a:spcAft>
              <a:buNone/>
            </a:pPr>
            <a:r>
              <a:rPr lang="en-US" sz="1600" dirty="0" smtClean="0"/>
              <a:t>From these </a:t>
            </a:r>
            <a:r>
              <a:rPr lang="en-US" sz="1600" dirty="0"/>
              <a:t>meetings resulted:</a:t>
            </a:r>
          </a:p>
          <a:p>
            <a:pPr>
              <a:lnSpc>
                <a:spcPct val="110000"/>
              </a:lnSpc>
              <a:spcBef>
                <a:spcPts val="0"/>
              </a:spcBef>
              <a:spcAft>
                <a:spcPts val="600"/>
              </a:spcAft>
            </a:pPr>
            <a:r>
              <a:rPr lang="en-US" sz="1600" b="1" dirty="0" smtClean="0"/>
              <a:t>12 </a:t>
            </a:r>
            <a:r>
              <a:rPr lang="en-US" sz="1600" b="1" dirty="0"/>
              <a:t>potential partners for an application </a:t>
            </a:r>
            <a:r>
              <a:rPr lang="en-US" sz="1600" dirty="0"/>
              <a:t>for project funding under the 'Environment Program', especially for Call # 2.</a:t>
            </a:r>
          </a:p>
          <a:p>
            <a:pPr>
              <a:lnSpc>
                <a:spcPct val="110000"/>
              </a:lnSpc>
              <a:spcBef>
                <a:spcPts val="0"/>
              </a:spcBef>
              <a:spcAft>
                <a:spcPts val="600"/>
              </a:spcAft>
            </a:pPr>
            <a:r>
              <a:rPr lang="en-US" sz="1600" b="1" dirty="0" smtClean="0"/>
              <a:t>17 </a:t>
            </a:r>
            <a:r>
              <a:rPr lang="en-US" sz="1600" b="1" dirty="0"/>
              <a:t>potential partners for other joint projects</a:t>
            </a:r>
            <a:r>
              <a:rPr lang="en-US" sz="1600" dirty="0"/>
              <a:t>.</a:t>
            </a:r>
            <a:endParaRPr lang="pt-PT" sz="1600" dirty="0"/>
          </a:p>
        </p:txBody>
      </p:sp>
      <p:grpSp>
        <p:nvGrpSpPr>
          <p:cNvPr id="21" name="Grupo 20"/>
          <p:cNvGrpSpPr/>
          <p:nvPr/>
        </p:nvGrpSpPr>
        <p:grpSpPr>
          <a:xfrm>
            <a:off x="0" y="0"/>
            <a:ext cx="6858000" cy="9906000"/>
            <a:chOff x="0" y="0"/>
            <a:chExt cx="6858000" cy="9906000"/>
          </a:xfrm>
        </p:grpSpPr>
        <p:grpSp>
          <p:nvGrpSpPr>
            <p:cNvPr id="22" name="Grupo 21"/>
            <p:cNvGrpSpPr/>
            <p:nvPr/>
          </p:nvGrpSpPr>
          <p:grpSpPr>
            <a:xfrm>
              <a:off x="523230" y="344037"/>
              <a:ext cx="5806976" cy="425946"/>
              <a:chOff x="1089819" y="530155"/>
              <a:chExt cx="10323512" cy="757237"/>
            </a:xfrm>
          </p:grpSpPr>
          <p:pic>
            <p:nvPicPr>
              <p:cNvPr id="30" name="Picture 56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286375" y="677864"/>
                <a:ext cx="1619250" cy="581025"/>
              </a:xfrm>
              <a:prstGeom prst="rect">
                <a:avLst/>
              </a:prstGeom>
              <a:noFill/>
              <a:extLst>
                <a:ext uri="{909E8E84-426E-40DD-AFC4-6F175D3DCCD1}">
                  <a14:hiddenFill xmlns:a14="http://schemas.microsoft.com/office/drawing/2010/main">
                    <a:solidFill>
                      <a:srgbClr val="FFFFFF"/>
                    </a:solidFill>
                  </a14:hiddenFill>
                </a:ext>
              </a:extLst>
            </p:spPr>
          </p:pic>
          <p:pic>
            <p:nvPicPr>
              <p:cNvPr id="31" name="Picture 56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0041731" y="530155"/>
                <a:ext cx="1371600" cy="757237"/>
              </a:xfrm>
              <a:prstGeom prst="rect">
                <a:avLst/>
              </a:prstGeom>
              <a:noFill/>
              <a:extLst>
                <a:ext uri="{909E8E84-426E-40DD-AFC4-6F175D3DCCD1}">
                  <a14:hiddenFill xmlns:a14="http://schemas.microsoft.com/office/drawing/2010/main">
                    <a:solidFill>
                      <a:srgbClr val="FFFFFF"/>
                    </a:solidFill>
                  </a14:hiddenFill>
                </a:ext>
              </a:extLst>
            </p:spPr>
          </p:pic>
          <p:sp>
            <p:nvSpPr>
              <p:cNvPr id="32" name="object 7"/>
              <p:cNvSpPr/>
              <p:nvPr/>
            </p:nvSpPr>
            <p:spPr>
              <a:xfrm>
                <a:off x="1089819" y="530155"/>
                <a:ext cx="1060450" cy="743585"/>
              </a:xfrm>
              <a:prstGeom prst="rect">
                <a:avLst/>
              </a:prstGeom>
              <a:blipFill>
                <a:blip r:embed="rId14" cstate="print"/>
                <a:stretch>
                  <a:fillRect/>
                </a:stretch>
              </a:blipFill>
            </p:spPr>
            <p:txBody>
              <a:bodyPr wrap="square" lIns="0" tIns="0" rIns="0" bIns="0" rtlCol="0"/>
              <a:lstStyle/>
              <a:p>
                <a:endParaRPr lang="pt-PT" sz="1013"/>
              </a:p>
            </p:txBody>
          </p:sp>
        </p:grpSp>
        <p:grpSp>
          <p:nvGrpSpPr>
            <p:cNvPr id="25" name="Grupo 24"/>
            <p:cNvGrpSpPr/>
            <p:nvPr/>
          </p:nvGrpSpPr>
          <p:grpSpPr>
            <a:xfrm>
              <a:off x="0" y="0"/>
              <a:ext cx="6858000" cy="9906000"/>
              <a:chOff x="69378" y="9585"/>
              <a:chExt cx="7531606" cy="10670520"/>
            </a:xfrm>
          </p:grpSpPr>
          <p:sp>
            <p:nvSpPr>
              <p:cNvPr id="26" name="Retângulo 25"/>
              <p:cNvSpPr/>
              <p:nvPr/>
            </p:nvSpPr>
            <p:spPr>
              <a:xfrm>
                <a:off x="69378" y="9587"/>
                <a:ext cx="7526595" cy="244337"/>
              </a:xfrm>
              <a:prstGeom prst="rect">
                <a:avLst/>
              </a:prstGeom>
              <a:solidFill>
                <a:srgbClr val="20D17F"/>
              </a:solidFill>
              <a:ln>
                <a:solidFill>
                  <a:srgbClr val="20D17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1435" tIns="25718" rIns="51435" bIns="25718" numCol="1" spcCol="0" rtlCol="0" fromWordArt="0" anchor="ctr" anchorCtr="0" forceAA="0" compatLnSpc="1">
                <a:prstTxWarp prst="textNoShape">
                  <a:avLst/>
                </a:prstTxWarp>
                <a:noAutofit/>
              </a:bodyPr>
              <a:lstStyle/>
              <a:p>
                <a:pPr algn="ctr"/>
                <a:endParaRPr lang="pt-PT" sz="1013"/>
              </a:p>
            </p:txBody>
          </p:sp>
          <p:sp>
            <p:nvSpPr>
              <p:cNvPr id="27" name="Retângulo 26"/>
              <p:cNvSpPr/>
              <p:nvPr/>
            </p:nvSpPr>
            <p:spPr>
              <a:xfrm rot="16200000">
                <a:off x="2173220" y="5252339"/>
                <a:ext cx="10670518" cy="185009"/>
              </a:xfrm>
              <a:prstGeom prst="rect">
                <a:avLst/>
              </a:prstGeom>
              <a:solidFill>
                <a:srgbClr val="20D17F"/>
              </a:solidFill>
              <a:ln>
                <a:solidFill>
                  <a:srgbClr val="20D17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1435" tIns="25718" rIns="51435" bIns="25718" numCol="1" spcCol="0" rtlCol="0" fromWordArt="0" anchor="ctr" anchorCtr="0" forceAA="0" compatLnSpc="1">
                <a:prstTxWarp prst="textNoShape">
                  <a:avLst/>
                </a:prstTxWarp>
                <a:noAutofit/>
              </a:bodyPr>
              <a:lstStyle/>
              <a:p>
                <a:pPr algn="ctr"/>
                <a:endParaRPr lang="pt-PT" sz="1013"/>
              </a:p>
            </p:txBody>
          </p:sp>
          <p:sp>
            <p:nvSpPr>
              <p:cNvPr id="28" name="Retângulo 27"/>
              <p:cNvSpPr/>
              <p:nvPr/>
            </p:nvSpPr>
            <p:spPr>
              <a:xfrm>
                <a:off x="69378" y="10499835"/>
                <a:ext cx="7531606" cy="180269"/>
              </a:xfrm>
              <a:prstGeom prst="rect">
                <a:avLst/>
              </a:prstGeom>
              <a:solidFill>
                <a:srgbClr val="20D17F"/>
              </a:solidFill>
              <a:ln>
                <a:solidFill>
                  <a:srgbClr val="20D17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1435" tIns="25718" rIns="51435" bIns="25718" numCol="1" spcCol="0" rtlCol="0" fromWordArt="0" anchor="ctr" anchorCtr="0" forceAA="0" compatLnSpc="1">
                <a:prstTxWarp prst="textNoShape">
                  <a:avLst/>
                </a:prstTxWarp>
                <a:noAutofit/>
              </a:bodyPr>
              <a:lstStyle/>
              <a:p>
                <a:pPr algn="ctr"/>
                <a:endParaRPr lang="pt-PT" sz="1013"/>
              </a:p>
            </p:txBody>
          </p:sp>
          <p:sp>
            <p:nvSpPr>
              <p:cNvPr id="29" name="Retângulo 28"/>
              <p:cNvSpPr/>
              <p:nvPr/>
            </p:nvSpPr>
            <p:spPr>
              <a:xfrm rot="16200000">
                <a:off x="-5069157" y="5305641"/>
                <a:ext cx="10513000" cy="235927"/>
              </a:xfrm>
              <a:prstGeom prst="rect">
                <a:avLst/>
              </a:prstGeom>
              <a:solidFill>
                <a:srgbClr val="20D17F"/>
              </a:solidFill>
              <a:ln>
                <a:solidFill>
                  <a:srgbClr val="20D17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1435" tIns="25718" rIns="51435" bIns="25718" numCol="1" spcCol="0" rtlCol="0" fromWordArt="0" anchor="ctr" anchorCtr="0" forceAA="0" compatLnSpc="1">
                <a:prstTxWarp prst="textNoShape">
                  <a:avLst/>
                </a:prstTxWarp>
                <a:noAutofit/>
              </a:bodyPr>
              <a:lstStyle/>
              <a:p>
                <a:pPr algn="ctr"/>
                <a:endParaRPr lang="pt-PT" sz="1013"/>
              </a:p>
            </p:txBody>
          </p:sp>
        </p:grpSp>
      </p:grpSp>
      <p:sp>
        <p:nvSpPr>
          <p:cNvPr id="16" name="Retângulo 15"/>
          <p:cNvSpPr/>
          <p:nvPr/>
        </p:nvSpPr>
        <p:spPr>
          <a:xfrm>
            <a:off x="214829" y="9528278"/>
            <a:ext cx="1652071" cy="196208"/>
          </a:xfrm>
          <a:prstGeom prst="rect">
            <a:avLst/>
          </a:prstGeom>
        </p:spPr>
        <p:txBody>
          <a:bodyPr wrap="square">
            <a:spAutoFit/>
          </a:bodyPr>
          <a:lstStyle/>
          <a:p>
            <a:pPr>
              <a:tabLst>
                <a:tab pos="1518761" algn="ctr"/>
                <a:tab pos="3037523" algn="r"/>
              </a:tabLst>
            </a:pPr>
            <a:r>
              <a:rPr lang="pt-PT" sz="675" b="1" dirty="0" err="1">
                <a:latin typeface="Arial" panose="020B0604020202020204" pitchFamily="34" charset="0"/>
                <a:ea typeface="Calibri" panose="020F0502020204030204" pitchFamily="34" charset="0"/>
                <a:cs typeface="Times New Roman" panose="02020603050405020304" pitchFamily="18" charset="0"/>
              </a:rPr>
              <a:t>Environment</a:t>
            </a:r>
            <a:r>
              <a:rPr lang="pt-PT" sz="675" b="1" dirty="0">
                <a:latin typeface="Arial" panose="020B0604020202020204" pitchFamily="34" charset="0"/>
                <a:ea typeface="Calibri" panose="020F0502020204030204" pitchFamily="34" charset="0"/>
                <a:cs typeface="Times New Roman" panose="02020603050405020304" pitchFamily="18" charset="0"/>
              </a:rPr>
              <a:t> </a:t>
            </a:r>
            <a:r>
              <a:rPr lang="pt-PT" sz="675" b="1" dirty="0" err="1">
                <a:solidFill>
                  <a:srgbClr val="00B050"/>
                </a:solidFill>
                <a:latin typeface="Arial" panose="020B0604020202020204" pitchFamily="34" charset="0"/>
                <a:ea typeface="Calibri" panose="020F0502020204030204" pitchFamily="34" charset="0"/>
                <a:cs typeface="Times New Roman" panose="02020603050405020304" pitchFamily="18" charset="0"/>
              </a:rPr>
              <a:t>Programme</a:t>
            </a:r>
            <a:r>
              <a:rPr lang="pt-PT" sz="675" b="1" dirty="0">
                <a:latin typeface="Arial" panose="020B0604020202020204" pitchFamily="34" charset="0"/>
                <a:ea typeface="Calibri" panose="020F0502020204030204" pitchFamily="34" charset="0"/>
                <a:cs typeface="Times New Roman" panose="02020603050405020304" pitchFamily="18" charset="0"/>
              </a:rPr>
              <a:t> in </a:t>
            </a:r>
            <a:r>
              <a:rPr lang="pt-PT" sz="675" b="1" dirty="0" err="1">
                <a:latin typeface="Arial" panose="020B0604020202020204" pitchFamily="34" charset="0"/>
                <a:ea typeface="Calibri" panose="020F0502020204030204" pitchFamily="34" charset="0"/>
                <a:cs typeface="Times New Roman" panose="02020603050405020304" pitchFamily="18" charset="0"/>
              </a:rPr>
              <a:t>Action</a:t>
            </a:r>
            <a:endParaRPr lang="pt-PT" sz="675" b="1" dirty="0">
              <a:latin typeface="Arial" panose="020B0604020202020204" pitchFamily="34" charset="0"/>
              <a:ea typeface="Calibri" panose="020F0502020204030204" pitchFamily="34" charset="0"/>
              <a:cs typeface="Times New Roman" panose="02020603050405020304" pitchFamily="18" charset="0"/>
            </a:endParaRPr>
          </a:p>
        </p:txBody>
      </p:sp>
      <p:sp>
        <p:nvSpPr>
          <p:cNvPr id="17" name="Rectangle 8"/>
          <p:cNvSpPr>
            <a:spLocks noChangeArrowheads="1"/>
          </p:cNvSpPr>
          <p:nvPr/>
        </p:nvSpPr>
        <p:spPr bwMode="auto">
          <a:xfrm>
            <a:off x="6148782" y="9613682"/>
            <a:ext cx="534593" cy="121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1435" tIns="25718" rIns="51435" bIns="25718" numCol="1" anchor="ctr" anchorCtr="0" compatLnSpc="1">
            <a:prstTxWarp prst="textNoShape">
              <a:avLst/>
            </a:prstTxWarp>
            <a:spAutoFit/>
          </a:bodyPr>
          <a:lstStyle>
            <a:lvl1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1pPr>
            <a:lvl2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2pPr>
            <a:lvl3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3pPr>
            <a:lvl4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4pPr>
            <a:lvl5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5pPr>
            <a:lvl6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6pPr>
            <a:lvl7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7pPr>
            <a:lvl8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8pPr>
            <a:lvl9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9pPr>
          </a:lstStyle>
          <a:p>
            <a:pPr algn="ctr" defTabSz="514350">
              <a:tabLst>
                <a:tab pos="1518940" algn="ctr"/>
                <a:tab pos="3037880" algn="r"/>
              </a:tabLst>
            </a:pPr>
            <a:r>
              <a:rPr lang="pt-PT" altLang="pt-PT" sz="450" b="1" dirty="0" err="1" smtClean="0">
                <a:ea typeface="Calibri" panose="020F0502020204030204" pitchFamily="34" charset="0"/>
                <a:cs typeface="Arial" panose="020B0604020202020204" pitchFamily="34" charset="0"/>
              </a:rPr>
              <a:t>Number</a:t>
            </a:r>
            <a:r>
              <a:rPr lang="pt-PT" altLang="pt-PT" sz="450" b="1" dirty="0" smtClean="0">
                <a:ea typeface="Calibri" panose="020F0502020204030204" pitchFamily="34" charset="0"/>
                <a:cs typeface="Arial" panose="020B0604020202020204" pitchFamily="34" charset="0"/>
              </a:rPr>
              <a:t> </a:t>
            </a:r>
            <a:r>
              <a:rPr lang="pt-PT" altLang="pt-PT" sz="450" b="1" dirty="0" smtClean="0">
                <a:solidFill>
                  <a:srgbClr val="00B050"/>
                </a:solidFill>
                <a:ea typeface="Calibri" panose="020F0502020204030204" pitchFamily="34" charset="0"/>
                <a:cs typeface="Arial" panose="020B0604020202020204" pitchFamily="34" charset="0"/>
              </a:rPr>
              <a:t>THREE</a:t>
            </a:r>
            <a:endParaRPr lang="pt-PT" altLang="pt-PT" sz="563" dirty="0">
              <a:cs typeface="Arial" panose="020B0604020202020204" pitchFamily="34" charset="0"/>
            </a:endParaRPr>
          </a:p>
        </p:txBody>
      </p:sp>
    </p:spTree>
    <p:extLst>
      <p:ext uri="{BB962C8B-B14F-4D97-AF65-F5344CB8AC3E}">
        <p14:creationId xmlns:p14="http://schemas.microsoft.com/office/powerpoint/2010/main" val="1039931083"/>
      </p:ext>
    </p:extLst>
  </p:cSld>
  <p:clrMapOvr>
    <a:masterClrMapping/>
  </p:clrMapOvr>
  <mc:AlternateContent xmlns:mc="http://schemas.openxmlformats.org/markup-compatibility/2006" xmlns:p14="http://schemas.microsoft.com/office/powerpoint/2010/main">
    <mc:Choice Requires="p14">
      <p:transition spd="slow" p14:dur="2000" advClick="0" advTm="4000"/>
    </mc:Choice>
    <mc:Fallback xmlns="">
      <p:transition spd="slow" advClick="0" advTm="4000"/>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Marcador de Posição de Conteúdo 2"/>
          <p:cNvSpPr txBox="1">
            <a:spLocks/>
          </p:cNvSpPr>
          <p:nvPr/>
        </p:nvSpPr>
        <p:spPr>
          <a:xfrm>
            <a:off x="464464" y="1291474"/>
            <a:ext cx="6100256" cy="1552579"/>
          </a:xfrm>
          <a:prstGeom prst="rect">
            <a:avLst/>
          </a:prstGeom>
        </p:spPr>
        <p:txBody>
          <a:bodyPr vert="horz" lIns="91440" tIns="45720" rIns="91440" bIns="45720" rtlCol="0">
            <a:normAutofit lnSpcReduction="10000"/>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lnSpc>
                <a:spcPct val="150000"/>
              </a:lnSpc>
              <a:spcAft>
                <a:spcPts val="338"/>
              </a:spcAft>
              <a:buNone/>
            </a:pPr>
            <a:r>
              <a:rPr lang="en-US" b="1" dirty="0" smtClean="0"/>
              <a:t>The </a:t>
            </a:r>
            <a:r>
              <a:rPr lang="en-US" b="1" dirty="0"/>
              <a:t>event met the expectations of the Portuguese participants, and the comments received were mostly positive.</a:t>
            </a:r>
            <a:endParaRPr lang="pt-PT" sz="1800" b="1" dirty="0" smtClean="0">
              <a:ea typeface="Times New Roman" panose="02020603050405020304" pitchFamily="18" charset="0"/>
            </a:endParaRPr>
          </a:p>
          <a:p>
            <a:endParaRPr lang="pt-PT" dirty="0"/>
          </a:p>
        </p:txBody>
      </p:sp>
      <p:sp>
        <p:nvSpPr>
          <p:cNvPr id="20" name="Marcador de Posição de Conteúdo 2"/>
          <p:cNvSpPr>
            <a:spLocks noGrp="1"/>
          </p:cNvSpPr>
          <p:nvPr>
            <p:ph idx="1"/>
          </p:nvPr>
        </p:nvSpPr>
        <p:spPr>
          <a:xfrm>
            <a:off x="1306681" y="8155076"/>
            <a:ext cx="4415822" cy="817760"/>
          </a:xfrm>
        </p:spPr>
        <p:txBody>
          <a:bodyPr>
            <a:normAutofit/>
          </a:bodyPr>
          <a:lstStyle/>
          <a:p>
            <a:pPr marL="0" indent="0" algn="ctr">
              <a:spcAft>
                <a:spcPts val="338"/>
              </a:spcAft>
              <a:buNone/>
            </a:pPr>
            <a:r>
              <a:rPr lang="en-GB" sz="1800" b="1" dirty="0" smtClean="0"/>
              <a:t>More information available at:</a:t>
            </a:r>
          </a:p>
          <a:p>
            <a:pPr marL="0" indent="0" algn="ctr">
              <a:spcAft>
                <a:spcPts val="338"/>
              </a:spcAft>
              <a:buNone/>
            </a:pPr>
            <a:r>
              <a:rPr lang="pt-PT" sz="1800" dirty="0" smtClean="0">
                <a:hlinkClick r:id="rId2"/>
              </a:rPr>
              <a:t>https</a:t>
            </a:r>
            <a:r>
              <a:rPr lang="pt-PT" sz="1800" dirty="0">
                <a:hlinkClick r:id="rId2"/>
              </a:rPr>
              <a:t>://breaking-barriers.b2match.io</a:t>
            </a:r>
            <a:r>
              <a:rPr lang="pt-PT" sz="1800" dirty="0" smtClean="0">
                <a:hlinkClick r:id="rId2"/>
              </a:rPr>
              <a:t>/</a:t>
            </a:r>
            <a:endParaRPr lang="pt-PT" sz="1800" b="1" dirty="0">
              <a:ea typeface="Times New Roman" panose="02020603050405020304" pitchFamily="18" charset="0"/>
            </a:endParaRPr>
          </a:p>
          <a:p>
            <a:endParaRPr lang="pt-PT" dirty="0"/>
          </a:p>
        </p:txBody>
      </p:sp>
      <p:grpSp>
        <p:nvGrpSpPr>
          <p:cNvPr id="21" name="Grupo 20"/>
          <p:cNvGrpSpPr/>
          <p:nvPr/>
        </p:nvGrpSpPr>
        <p:grpSpPr>
          <a:xfrm>
            <a:off x="0" y="0"/>
            <a:ext cx="6858000" cy="9906000"/>
            <a:chOff x="0" y="0"/>
            <a:chExt cx="6858000" cy="9906000"/>
          </a:xfrm>
        </p:grpSpPr>
        <p:grpSp>
          <p:nvGrpSpPr>
            <p:cNvPr id="22" name="Grupo 21"/>
            <p:cNvGrpSpPr/>
            <p:nvPr/>
          </p:nvGrpSpPr>
          <p:grpSpPr>
            <a:xfrm>
              <a:off x="523230" y="344037"/>
              <a:ext cx="5806976" cy="425946"/>
              <a:chOff x="1089819" y="530155"/>
              <a:chExt cx="10323512" cy="757237"/>
            </a:xfrm>
          </p:grpSpPr>
          <p:pic>
            <p:nvPicPr>
              <p:cNvPr id="30" name="Picture 56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86375" y="677864"/>
                <a:ext cx="1619250" cy="581025"/>
              </a:xfrm>
              <a:prstGeom prst="rect">
                <a:avLst/>
              </a:prstGeom>
              <a:noFill/>
              <a:extLst>
                <a:ext uri="{909E8E84-426E-40DD-AFC4-6F175D3DCCD1}">
                  <a14:hiddenFill xmlns:a14="http://schemas.microsoft.com/office/drawing/2010/main">
                    <a:solidFill>
                      <a:srgbClr val="FFFFFF"/>
                    </a:solidFill>
                  </a14:hiddenFill>
                </a:ext>
              </a:extLst>
            </p:spPr>
          </p:pic>
          <p:pic>
            <p:nvPicPr>
              <p:cNvPr id="31" name="Picture 56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041731" y="530155"/>
                <a:ext cx="1371600" cy="757237"/>
              </a:xfrm>
              <a:prstGeom prst="rect">
                <a:avLst/>
              </a:prstGeom>
              <a:noFill/>
              <a:extLst>
                <a:ext uri="{909E8E84-426E-40DD-AFC4-6F175D3DCCD1}">
                  <a14:hiddenFill xmlns:a14="http://schemas.microsoft.com/office/drawing/2010/main">
                    <a:solidFill>
                      <a:srgbClr val="FFFFFF"/>
                    </a:solidFill>
                  </a14:hiddenFill>
                </a:ext>
              </a:extLst>
            </p:spPr>
          </p:pic>
          <p:sp>
            <p:nvSpPr>
              <p:cNvPr id="32" name="object 7"/>
              <p:cNvSpPr/>
              <p:nvPr/>
            </p:nvSpPr>
            <p:spPr>
              <a:xfrm>
                <a:off x="1089819" y="530155"/>
                <a:ext cx="1060450" cy="743585"/>
              </a:xfrm>
              <a:prstGeom prst="rect">
                <a:avLst/>
              </a:prstGeom>
              <a:blipFill>
                <a:blip r:embed="rId5" cstate="print"/>
                <a:stretch>
                  <a:fillRect/>
                </a:stretch>
              </a:blipFill>
            </p:spPr>
            <p:txBody>
              <a:bodyPr wrap="square" lIns="0" tIns="0" rIns="0" bIns="0" rtlCol="0"/>
              <a:lstStyle/>
              <a:p>
                <a:endParaRPr lang="pt-PT" sz="1013"/>
              </a:p>
            </p:txBody>
          </p:sp>
        </p:grpSp>
        <p:sp>
          <p:nvSpPr>
            <p:cNvPr id="24" name="Rectangle 8"/>
            <p:cNvSpPr>
              <a:spLocks noChangeArrowheads="1"/>
            </p:cNvSpPr>
            <p:nvPr/>
          </p:nvSpPr>
          <p:spPr bwMode="auto">
            <a:xfrm>
              <a:off x="6148782" y="9613682"/>
              <a:ext cx="534593" cy="121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1435" tIns="25718" rIns="51435" bIns="25718" numCol="1" anchor="ctr" anchorCtr="0" compatLnSpc="1">
              <a:prstTxWarp prst="textNoShape">
                <a:avLst/>
              </a:prstTxWarp>
              <a:spAutoFit/>
            </a:bodyPr>
            <a:lstStyle>
              <a:lvl1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1pPr>
              <a:lvl2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2pPr>
              <a:lvl3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3pPr>
              <a:lvl4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4pPr>
              <a:lvl5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5pPr>
              <a:lvl6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6pPr>
              <a:lvl7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7pPr>
              <a:lvl8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8pPr>
              <a:lvl9pPr eaLnBrk="0" fontAlgn="base" hangingPunct="0">
                <a:spcBef>
                  <a:spcPct val="0"/>
                </a:spcBef>
                <a:spcAft>
                  <a:spcPct val="0"/>
                </a:spcAft>
                <a:tabLst>
                  <a:tab pos="2700338" algn="ctr"/>
                  <a:tab pos="5400675" algn="r"/>
                </a:tabLst>
                <a:defRPr>
                  <a:solidFill>
                    <a:schemeClr val="tx1"/>
                  </a:solidFill>
                  <a:latin typeface="Arial" panose="020B0604020202020204" pitchFamily="34" charset="0"/>
                </a:defRPr>
              </a:lvl9pPr>
            </a:lstStyle>
            <a:p>
              <a:pPr algn="ctr" defTabSz="514350">
                <a:tabLst>
                  <a:tab pos="1518940" algn="ctr"/>
                  <a:tab pos="3037880" algn="r"/>
                </a:tabLst>
              </a:pPr>
              <a:r>
                <a:rPr lang="pt-PT" altLang="pt-PT" sz="450" b="1" dirty="0" err="1" smtClean="0">
                  <a:ea typeface="Calibri" panose="020F0502020204030204" pitchFamily="34" charset="0"/>
                  <a:cs typeface="Arial" panose="020B0604020202020204" pitchFamily="34" charset="0"/>
                </a:rPr>
                <a:t>Number</a:t>
              </a:r>
              <a:r>
                <a:rPr lang="pt-PT" altLang="pt-PT" sz="450" b="1" dirty="0" smtClean="0">
                  <a:ea typeface="Calibri" panose="020F0502020204030204" pitchFamily="34" charset="0"/>
                  <a:cs typeface="Arial" panose="020B0604020202020204" pitchFamily="34" charset="0"/>
                </a:rPr>
                <a:t> </a:t>
              </a:r>
              <a:r>
                <a:rPr lang="pt-PT" altLang="pt-PT" sz="450" b="1" dirty="0" smtClean="0">
                  <a:solidFill>
                    <a:srgbClr val="00B050"/>
                  </a:solidFill>
                  <a:ea typeface="Calibri" panose="020F0502020204030204" pitchFamily="34" charset="0"/>
                  <a:cs typeface="Arial" panose="020B0604020202020204" pitchFamily="34" charset="0"/>
                </a:rPr>
                <a:t>THREE</a:t>
              </a:r>
              <a:endParaRPr lang="pt-PT" altLang="pt-PT" sz="563" dirty="0">
                <a:cs typeface="Arial" panose="020B0604020202020204" pitchFamily="34" charset="0"/>
              </a:endParaRPr>
            </a:p>
          </p:txBody>
        </p:sp>
        <p:grpSp>
          <p:nvGrpSpPr>
            <p:cNvPr id="25" name="Grupo 24"/>
            <p:cNvGrpSpPr/>
            <p:nvPr/>
          </p:nvGrpSpPr>
          <p:grpSpPr>
            <a:xfrm>
              <a:off x="0" y="0"/>
              <a:ext cx="6858000" cy="9906000"/>
              <a:chOff x="69378" y="9585"/>
              <a:chExt cx="7531606" cy="10670520"/>
            </a:xfrm>
          </p:grpSpPr>
          <p:sp>
            <p:nvSpPr>
              <p:cNvPr id="26" name="Retângulo 25"/>
              <p:cNvSpPr/>
              <p:nvPr/>
            </p:nvSpPr>
            <p:spPr>
              <a:xfrm>
                <a:off x="69378" y="9587"/>
                <a:ext cx="7526595" cy="244337"/>
              </a:xfrm>
              <a:prstGeom prst="rect">
                <a:avLst/>
              </a:prstGeom>
              <a:solidFill>
                <a:srgbClr val="20D17F"/>
              </a:solidFill>
              <a:ln>
                <a:solidFill>
                  <a:srgbClr val="20D17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1435" tIns="25718" rIns="51435" bIns="25718" numCol="1" spcCol="0" rtlCol="0" fromWordArt="0" anchor="ctr" anchorCtr="0" forceAA="0" compatLnSpc="1">
                <a:prstTxWarp prst="textNoShape">
                  <a:avLst/>
                </a:prstTxWarp>
                <a:noAutofit/>
              </a:bodyPr>
              <a:lstStyle/>
              <a:p>
                <a:pPr algn="ctr"/>
                <a:endParaRPr lang="pt-PT" sz="1013"/>
              </a:p>
            </p:txBody>
          </p:sp>
          <p:sp>
            <p:nvSpPr>
              <p:cNvPr id="27" name="Retângulo 26"/>
              <p:cNvSpPr/>
              <p:nvPr/>
            </p:nvSpPr>
            <p:spPr>
              <a:xfrm rot="16200000">
                <a:off x="2173220" y="5252339"/>
                <a:ext cx="10670518" cy="185009"/>
              </a:xfrm>
              <a:prstGeom prst="rect">
                <a:avLst/>
              </a:prstGeom>
              <a:solidFill>
                <a:srgbClr val="20D17F"/>
              </a:solidFill>
              <a:ln>
                <a:solidFill>
                  <a:srgbClr val="20D17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1435" tIns="25718" rIns="51435" bIns="25718" numCol="1" spcCol="0" rtlCol="0" fromWordArt="0" anchor="ctr" anchorCtr="0" forceAA="0" compatLnSpc="1">
                <a:prstTxWarp prst="textNoShape">
                  <a:avLst/>
                </a:prstTxWarp>
                <a:noAutofit/>
              </a:bodyPr>
              <a:lstStyle/>
              <a:p>
                <a:pPr algn="ctr"/>
                <a:endParaRPr lang="pt-PT" sz="1013"/>
              </a:p>
            </p:txBody>
          </p:sp>
          <p:sp>
            <p:nvSpPr>
              <p:cNvPr id="28" name="Retângulo 27"/>
              <p:cNvSpPr/>
              <p:nvPr/>
            </p:nvSpPr>
            <p:spPr>
              <a:xfrm>
                <a:off x="69378" y="10499835"/>
                <a:ext cx="7531606" cy="180269"/>
              </a:xfrm>
              <a:prstGeom prst="rect">
                <a:avLst/>
              </a:prstGeom>
              <a:solidFill>
                <a:srgbClr val="20D17F"/>
              </a:solidFill>
              <a:ln>
                <a:solidFill>
                  <a:srgbClr val="20D17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1435" tIns="25718" rIns="51435" bIns="25718" numCol="1" spcCol="0" rtlCol="0" fromWordArt="0" anchor="ctr" anchorCtr="0" forceAA="0" compatLnSpc="1">
                <a:prstTxWarp prst="textNoShape">
                  <a:avLst/>
                </a:prstTxWarp>
                <a:noAutofit/>
              </a:bodyPr>
              <a:lstStyle/>
              <a:p>
                <a:pPr algn="ctr"/>
                <a:endParaRPr lang="pt-PT" sz="1013"/>
              </a:p>
            </p:txBody>
          </p:sp>
          <p:sp>
            <p:nvSpPr>
              <p:cNvPr id="29" name="Retângulo 28"/>
              <p:cNvSpPr/>
              <p:nvPr/>
            </p:nvSpPr>
            <p:spPr>
              <a:xfrm rot="16200000">
                <a:off x="-5069157" y="5305641"/>
                <a:ext cx="10513000" cy="235927"/>
              </a:xfrm>
              <a:prstGeom prst="rect">
                <a:avLst/>
              </a:prstGeom>
              <a:solidFill>
                <a:srgbClr val="20D17F"/>
              </a:solidFill>
              <a:ln>
                <a:solidFill>
                  <a:srgbClr val="20D17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1435" tIns="25718" rIns="51435" bIns="25718" numCol="1" spcCol="0" rtlCol="0" fromWordArt="0" anchor="ctr" anchorCtr="0" forceAA="0" compatLnSpc="1">
                <a:prstTxWarp prst="textNoShape">
                  <a:avLst/>
                </a:prstTxWarp>
                <a:noAutofit/>
              </a:bodyPr>
              <a:lstStyle/>
              <a:p>
                <a:pPr algn="ctr"/>
                <a:endParaRPr lang="pt-PT" sz="1013"/>
              </a:p>
            </p:txBody>
          </p:sp>
        </p:grpSp>
      </p:grpSp>
      <p:sp>
        <p:nvSpPr>
          <p:cNvPr id="16" name="Retângulo 15"/>
          <p:cNvSpPr/>
          <p:nvPr/>
        </p:nvSpPr>
        <p:spPr>
          <a:xfrm>
            <a:off x="214829" y="9528278"/>
            <a:ext cx="1652071" cy="196208"/>
          </a:xfrm>
          <a:prstGeom prst="rect">
            <a:avLst/>
          </a:prstGeom>
        </p:spPr>
        <p:txBody>
          <a:bodyPr wrap="square">
            <a:spAutoFit/>
          </a:bodyPr>
          <a:lstStyle/>
          <a:p>
            <a:pPr>
              <a:tabLst>
                <a:tab pos="1518761" algn="ctr"/>
                <a:tab pos="3037523" algn="r"/>
              </a:tabLst>
            </a:pPr>
            <a:r>
              <a:rPr lang="pt-PT" sz="675" b="1" dirty="0" err="1">
                <a:latin typeface="Arial" panose="020B0604020202020204" pitchFamily="34" charset="0"/>
                <a:ea typeface="Calibri" panose="020F0502020204030204" pitchFamily="34" charset="0"/>
                <a:cs typeface="Times New Roman" panose="02020603050405020304" pitchFamily="18" charset="0"/>
              </a:rPr>
              <a:t>Environment</a:t>
            </a:r>
            <a:r>
              <a:rPr lang="pt-PT" sz="675" b="1" dirty="0">
                <a:latin typeface="Arial" panose="020B0604020202020204" pitchFamily="34" charset="0"/>
                <a:ea typeface="Calibri" panose="020F0502020204030204" pitchFamily="34" charset="0"/>
                <a:cs typeface="Times New Roman" panose="02020603050405020304" pitchFamily="18" charset="0"/>
              </a:rPr>
              <a:t> </a:t>
            </a:r>
            <a:r>
              <a:rPr lang="pt-PT" sz="675" b="1" dirty="0" err="1">
                <a:solidFill>
                  <a:srgbClr val="00B050"/>
                </a:solidFill>
                <a:latin typeface="Arial" panose="020B0604020202020204" pitchFamily="34" charset="0"/>
                <a:ea typeface="Calibri" panose="020F0502020204030204" pitchFamily="34" charset="0"/>
                <a:cs typeface="Times New Roman" panose="02020603050405020304" pitchFamily="18" charset="0"/>
              </a:rPr>
              <a:t>Programme</a:t>
            </a:r>
            <a:r>
              <a:rPr lang="pt-PT" sz="675" b="1" dirty="0">
                <a:latin typeface="Arial" panose="020B0604020202020204" pitchFamily="34" charset="0"/>
                <a:ea typeface="Calibri" panose="020F0502020204030204" pitchFamily="34" charset="0"/>
                <a:cs typeface="Times New Roman" panose="02020603050405020304" pitchFamily="18" charset="0"/>
              </a:rPr>
              <a:t> in </a:t>
            </a:r>
            <a:r>
              <a:rPr lang="pt-PT" sz="675" b="1" dirty="0" err="1">
                <a:latin typeface="Arial" panose="020B0604020202020204" pitchFamily="34" charset="0"/>
                <a:ea typeface="Calibri" panose="020F0502020204030204" pitchFamily="34" charset="0"/>
                <a:cs typeface="Times New Roman" panose="02020603050405020304" pitchFamily="18" charset="0"/>
              </a:rPr>
              <a:t>Action</a:t>
            </a:r>
            <a:endParaRPr lang="pt-PT" sz="675" b="1" dirty="0">
              <a:latin typeface="Arial" panose="020B0604020202020204" pitchFamily="34" charset="0"/>
              <a:ea typeface="Calibri" panose="020F0502020204030204" pitchFamily="34" charset="0"/>
              <a:cs typeface="Times New Roman" panose="02020603050405020304" pitchFamily="18" charset="0"/>
            </a:endParaRPr>
          </a:p>
        </p:txBody>
      </p:sp>
      <p:pic>
        <p:nvPicPr>
          <p:cNvPr id="2" name="Imagem 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28531" y="3364157"/>
            <a:ext cx="5647303" cy="4235478"/>
          </a:xfrm>
          <a:prstGeom prst="rect">
            <a:avLst/>
          </a:prstGeom>
        </p:spPr>
      </p:pic>
    </p:spTree>
    <p:extLst>
      <p:ext uri="{BB962C8B-B14F-4D97-AF65-F5344CB8AC3E}">
        <p14:creationId xmlns:p14="http://schemas.microsoft.com/office/powerpoint/2010/main" val="1230212825"/>
      </p:ext>
    </p:extLst>
  </p:cSld>
  <p:clrMapOvr>
    <a:masterClrMapping/>
  </p:clrMapOvr>
  <mc:AlternateContent xmlns:mc="http://schemas.openxmlformats.org/markup-compatibility/2006" xmlns:p14="http://schemas.microsoft.com/office/powerpoint/2010/main">
    <mc:Choice Requires="p14">
      <p:transition spd="slow" p14:dur="2000" advClick="0" advTm="4000"/>
    </mc:Choice>
    <mc:Fallback xmlns="">
      <p:transition spd="slow" advClick="0" advTm="4000"/>
    </mc:Fallback>
  </mc:AlternateContent>
  <p:timing>
    <p:tnLst>
      <p:par>
        <p:cTn id="1" dur="indefinite" restart="never" nodeType="tmRoot"/>
      </p:par>
    </p:tnLst>
  </p:timing>
</p:sld>
</file>

<file path=ppt/theme/theme1.xml><?xml version="1.0" encoding="utf-8"?>
<a:theme xmlns:a="http://schemas.openxmlformats.org/drawingml/2006/main" name="Tema do Office">
  <a:themeElements>
    <a:clrScheme name="Tema do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o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o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842</TotalTime>
  <Words>1319</Words>
  <Application>Microsoft Office PowerPoint</Application>
  <PresentationFormat>Papel A4 (210x297 mm)</PresentationFormat>
  <Paragraphs>139</Paragraphs>
  <Slides>9</Slides>
  <Notes>0</Notes>
  <HiddenSlides>0</HiddenSlides>
  <MMClips>0</MMClips>
  <ScaleCrop>false</ScaleCrop>
  <HeadingPairs>
    <vt:vector size="6" baseType="variant">
      <vt:variant>
        <vt:lpstr>Tipos de letra usados</vt:lpstr>
      </vt:variant>
      <vt:variant>
        <vt:i4>7</vt:i4>
      </vt:variant>
      <vt:variant>
        <vt:lpstr>Tema</vt:lpstr>
      </vt:variant>
      <vt:variant>
        <vt:i4>1</vt:i4>
      </vt:variant>
      <vt:variant>
        <vt:lpstr>Títulos dos diapositivos</vt:lpstr>
      </vt:variant>
      <vt:variant>
        <vt:i4>9</vt:i4>
      </vt:variant>
    </vt:vector>
  </HeadingPairs>
  <TitlesOfParts>
    <vt:vector size="17" baseType="lpstr">
      <vt:lpstr>Arial</vt:lpstr>
      <vt:lpstr>Calibri</vt:lpstr>
      <vt:lpstr>Calibri Light</vt:lpstr>
      <vt:lpstr>Cambria</vt:lpstr>
      <vt:lpstr>Segoe UI</vt:lpstr>
      <vt:lpstr>Times New Roman</vt:lpstr>
      <vt:lpstr>Wingdings</vt: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Emília Silva</dc:creator>
  <cp:lastModifiedBy>Emília Silva</cp:lastModifiedBy>
  <cp:revision>63</cp:revision>
  <dcterms:created xsi:type="dcterms:W3CDTF">2019-09-27T11:06:36Z</dcterms:created>
  <dcterms:modified xsi:type="dcterms:W3CDTF">2019-10-23T15:41:21Z</dcterms:modified>
</cp:coreProperties>
</file>