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3" r:id="rId6"/>
    <p:sldId id="286" r:id="rId7"/>
    <p:sldId id="296" r:id="rId8"/>
    <p:sldId id="287" r:id="rId9"/>
    <p:sldId id="288" r:id="rId10"/>
    <p:sldId id="289" r:id="rId11"/>
    <p:sldId id="290" r:id="rId12"/>
    <p:sldId id="292" r:id="rId13"/>
    <p:sldId id="294" r:id="rId14"/>
    <p:sldId id="295" r:id="rId15"/>
    <p:sldId id="284" r:id="rId1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096"/>
    <a:srgbClr val="FF0016"/>
    <a:srgbClr val="4472C4"/>
    <a:srgbClr val="20D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édio 4 - Destaqu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8D761-4097-4C82-94AA-8F108AF67D4B}"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pt-PT"/>
        </a:p>
      </dgm:t>
    </dgm:pt>
    <dgm:pt modelId="{209B10B3-D521-4634-B2DA-43334C2CB6C2}">
      <dgm:prSet phldrT="[Texto]" custT="1"/>
      <dgm:spPr/>
      <dgm:t>
        <a:bodyPr/>
        <a:lstStyle/>
        <a:p>
          <a:r>
            <a:rPr lang="pt-PT" sz="1400" b="1" dirty="0" err="1" smtClean="0">
              <a:latin typeface="Arial" panose="020B0604020202020204" pitchFamily="34" charset="0"/>
              <a:cs typeface="Arial" panose="020B0604020202020204" pitchFamily="34" charset="0"/>
            </a:rPr>
            <a:t>Promoter</a:t>
          </a:r>
          <a:r>
            <a:rPr lang="pt-PT" sz="1400" b="1" dirty="0" smtClean="0">
              <a:latin typeface="Arial" panose="020B0604020202020204" pitchFamily="34" charset="0"/>
              <a:cs typeface="Arial" panose="020B0604020202020204" pitchFamily="34" charset="0"/>
            </a:rPr>
            <a:t> </a:t>
          </a:r>
          <a:r>
            <a:rPr lang="pt-PT" sz="1400" b="1" dirty="0" err="1" smtClean="0">
              <a:latin typeface="Arial" panose="020B0604020202020204" pitchFamily="34" charset="0"/>
              <a:cs typeface="Arial" panose="020B0604020202020204" pitchFamily="34" charset="0"/>
            </a:rPr>
            <a:t>of</a:t>
          </a:r>
          <a:r>
            <a:rPr lang="pt-PT" sz="1400" b="1" dirty="0" smtClean="0">
              <a:latin typeface="Arial" panose="020B0604020202020204" pitchFamily="34" charset="0"/>
              <a:cs typeface="Arial" panose="020B0604020202020204" pitchFamily="34" charset="0"/>
            </a:rPr>
            <a:t> </a:t>
          </a:r>
          <a:r>
            <a:rPr lang="pt-PT" sz="1400" b="1" dirty="0" err="1" smtClean="0">
              <a:latin typeface="Arial" panose="020B0604020202020204" pitchFamily="34" charset="0"/>
              <a:cs typeface="Arial" panose="020B0604020202020204" pitchFamily="34" charset="0"/>
            </a:rPr>
            <a:t>the</a:t>
          </a:r>
          <a:r>
            <a:rPr lang="pt-PT" sz="1400" b="1" dirty="0" smtClean="0">
              <a:latin typeface="Arial" panose="020B0604020202020204" pitchFamily="34" charset="0"/>
              <a:cs typeface="Arial" panose="020B0604020202020204" pitchFamily="34" charset="0"/>
            </a:rPr>
            <a:t> Project</a:t>
          </a:r>
          <a:endParaRPr lang="pt-PT" sz="1400" b="1" dirty="0" smtClean="0">
            <a:latin typeface="Arial" panose="020B0604020202020204" pitchFamily="34" charset="0"/>
            <a:cs typeface="Arial" panose="020B0604020202020204" pitchFamily="34" charset="0"/>
          </a:endParaRPr>
        </a:p>
        <a:p>
          <a:r>
            <a:rPr lang="pt-PT" sz="1400" b="0" dirty="0" smtClean="0">
              <a:latin typeface="Arial" panose="020B0604020202020204" pitchFamily="34" charset="0"/>
              <a:cs typeface="Arial" panose="020B0604020202020204" pitchFamily="34" charset="0"/>
            </a:rPr>
            <a:t>Portugal</a:t>
          </a:r>
        </a:p>
        <a:p>
          <a:r>
            <a:rPr lang="en-US" sz="1400" b="0" dirty="0" err="1" smtClean="0">
              <a:latin typeface="Arial" panose="020B0604020202020204" pitchFamily="34" charset="0"/>
              <a:cs typeface="Arial" panose="020B0604020202020204" pitchFamily="34" charset="0"/>
            </a:rPr>
            <a:t>Intermunicipal</a:t>
          </a:r>
          <a:r>
            <a:rPr lang="en-US" sz="1400" b="0" dirty="0" smtClean="0">
              <a:latin typeface="Arial" panose="020B0604020202020204" pitchFamily="34" charset="0"/>
              <a:cs typeface="Arial" panose="020B0604020202020204" pitchFamily="34" charset="0"/>
            </a:rPr>
            <a:t> Community of the West</a:t>
          </a:r>
          <a:endParaRPr lang="pt-PT" sz="1400" b="0" dirty="0" smtClean="0">
            <a:latin typeface="Arial" panose="020B0604020202020204" pitchFamily="34" charset="0"/>
            <a:cs typeface="Arial" panose="020B0604020202020204" pitchFamily="34" charset="0"/>
          </a:endParaRPr>
        </a:p>
        <a:p>
          <a:endParaRPr lang="pt-PT" sz="1400" dirty="0">
            <a:latin typeface="Arial" panose="020B0604020202020204" pitchFamily="34" charset="0"/>
            <a:cs typeface="Arial" panose="020B0604020202020204" pitchFamily="34" charset="0"/>
          </a:endParaRPr>
        </a:p>
      </dgm:t>
    </dgm:pt>
    <dgm:pt modelId="{0942E8D5-5733-4FA9-9A58-2467E290F413}" type="parTrans" cxnId="{091E20D8-9079-428C-BD67-A08EEE340D85}">
      <dgm:prSet/>
      <dgm:spPr/>
      <dgm:t>
        <a:bodyPr/>
        <a:lstStyle/>
        <a:p>
          <a:endParaRPr lang="pt-PT"/>
        </a:p>
      </dgm:t>
    </dgm:pt>
    <dgm:pt modelId="{6674D1EE-0D31-4764-AEFC-3B8E69FB1283}" type="sibTrans" cxnId="{091E20D8-9079-428C-BD67-A08EEE340D85}">
      <dgm:prSet/>
      <dgm:spPr/>
      <dgm:t>
        <a:bodyPr/>
        <a:lstStyle/>
        <a:p>
          <a:endParaRPr lang="pt-PT"/>
        </a:p>
      </dgm:t>
    </dgm:pt>
    <dgm:pt modelId="{893F1DFC-EE56-4E7C-9D63-4BD07EA4C8A7}">
      <dgm:prSet phldrT="[Texto]" custT="1"/>
      <dgm:spPr/>
      <dgm:t>
        <a:bodyPr/>
        <a:lstStyle/>
        <a:p>
          <a:r>
            <a:rPr lang="pt-PT" sz="1400" b="1" dirty="0" err="1" smtClean="0">
              <a:latin typeface="Arial" panose="020B0604020202020204" pitchFamily="34" charset="0"/>
              <a:cs typeface="Arial" panose="020B0604020202020204" pitchFamily="34" charset="0"/>
            </a:rPr>
            <a:t>Partner</a:t>
          </a:r>
          <a:endParaRPr lang="pt-PT" sz="1400" b="1" dirty="0" smtClean="0">
            <a:latin typeface="Arial" panose="020B0604020202020204" pitchFamily="34" charset="0"/>
            <a:cs typeface="Arial" panose="020B0604020202020204" pitchFamily="34" charset="0"/>
          </a:endParaRPr>
        </a:p>
        <a:p>
          <a:r>
            <a:rPr lang="pt-PT" sz="1400" dirty="0" err="1" smtClean="0">
              <a:latin typeface="Arial" panose="020B0604020202020204" pitchFamily="34" charset="0"/>
              <a:cs typeface="Arial" panose="020B0604020202020204" pitchFamily="34" charset="0"/>
            </a:rPr>
            <a:t>Norway</a:t>
          </a:r>
          <a:endParaRPr lang="pt-PT" sz="1400" dirty="0" smtClean="0">
            <a:latin typeface="Arial" panose="020B0604020202020204" pitchFamily="34" charset="0"/>
            <a:cs typeface="Arial" panose="020B0604020202020204" pitchFamily="34" charset="0"/>
          </a:endParaRPr>
        </a:p>
        <a:p>
          <a:r>
            <a:rPr lang="pt-PT" sz="1400" dirty="0" err="1" smtClean="0">
              <a:latin typeface="Arial" panose="020B0604020202020204" pitchFamily="34" charset="0"/>
              <a:cs typeface="Arial" panose="020B0604020202020204" pitchFamily="34" charset="0"/>
            </a:rPr>
            <a:t>Empower</a:t>
          </a:r>
          <a:endParaRPr lang="pt-PT" sz="1400" dirty="0" smtClean="0">
            <a:latin typeface="Arial" panose="020B0604020202020204" pitchFamily="34" charset="0"/>
            <a:cs typeface="Arial" panose="020B0604020202020204" pitchFamily="34" charset="0"/>
          </a:endParaRPr>
        </a:p>
      </dgm:t>
    </dgm:pt>
    <dgm:pt modelId="{018D37A8-A83C-4494-83E2-D45EA38A79C3}" type="parTrans" cxnId="{B5C2E5BF-E402-4214-A40D-5E9426F2FBED}">
      <dgm:prSet/>
      <dgm:spPr/>
      <dgm:t>
        <a:bodyPr/>
        <a:lstStyle/>
        <a:p>
          <a:endParaRPr lang="pt-PT"/>
        </a:p>
      </dgm:t>
    </dgm:pt>
    <dgm:pt modelId="{39A6BF9D-5269-40DA-B364-266589301D46}" type="sibTrans" cxnId="{B5C2E5BF-E402-4214-A40D-5E9426F2FBED}">
      <dgm:prSet/>
      <dgm:spPr/>
      <dgm:t>
        <a:bodyPr/>
        <a:lstStyle/>
        <a:p>
          <a:endParaRPr lang="pt-PT"/>
        </a:p>
      </dgm:t>
    </dgm:pt>
    <dgm:pt modelId="{88277E8E-C13C-4F87-9771-D66319F0CC56}" type="pres">
      <dgm:prSet presAssocID="{D968D761-4097-4C82-94AA-8F108AF67D4B}" presName="Name0" presStyleCnt="0">
        <dgm:presLayoutVars>
          <dgm:chMax val="7"/>
          <dgm:chPref val="7"/>
          <dgm:dir/>
          <dgm:animLvl val="lvl"/>
        </dgm:presLayoutVars>
      </dgm:prSet>
      <dgm:spPr/>
      <dgm:t>
        <a:bodyPr/>
        <a:lstStyle/>
        <a:p>
          <a:endParaRPr lang="pt-PT"/>
        </a:p>
      </dgm:t>
    </dgm:pt>
    <dgm:pt modelId="{4597FA05-9708-4F62-AB23-0447E6865101}" type="pres">
      <dgm:prSet presAssocID="{209B10B3-D521-4634-B2DA-43334C2CB6C2}" presName="Accent1" presStyleCnt="0"/>
      <dgm:spPr/>
    </dgm:pt>
    <dgm:pt modelId="{741336F0-504D-4E47-A86E-E4D2032E1B42}" type="pres">
      <dgm:prSet presAssocID="{209B10B3-D521-4634-B2DA-43334C2CB6C2}" presName="Accent" presStyleLbl="node1" presStyleIdx="0" presStyleCnt="2"/>
      <dgm:spPr>
        <a:solidFill>
          <a:srgbClr val="FF0016"/>
        </a:solidFill>
      </dgm:spPr>
    </dgm:pt>
    <dgm:pt modelId="{AFE46B64-F5BF-42B6-88B0-C1E94F282BAA}" type="pres">
      <dgm:prSet presAssocID="{209B10B3-D521-4634-B2DA-43334C2CB6C2}" presName="Parent1" presStyleLbl="revTx" presStyleIdx="0" presStyleCnt="2" custLinFactNeighborX="982" custLinFactNeighborY="-9646">
        <dgm:presLayoutVars>
          <dgm:chMax val="1"/>
          <dgm:chPref val="1"/>
          <dgm:bulletEnabled val="1"/>
        </dgm:presLayoutVars>
      </dgm:prSet>
      <dgm:spPr/>
      <dgm:t>
        <a:bodyPr/>
        <a:lstStyle/>
        <a:p>
          <a:endParaRPr lang="pt-PT"/>
        </a:p>
      </dgm:t>
    </dgm:pt>
    <dgm:pt modelId="{68BCA02E-F7D3-4214-9EEF-80C9FF8C348A}" type="pres">
      <dgm:prSet presAssocID="{893F1DFC-EE56-4E7C-9D63-4BD07EA4C8A7}" presName="Accent2" presStyleCnt="0"/>
      <dgm:spPr/>
    </dgm:pt>
    <dgm:pt modelId="{4E5683EE-EEF7-405C-95AB-ACE1028AA3B8}" type="pres">
      <dgm:prSet presAssocID="{893F1DFC-EE56-4E7C-9D63-4BD07EA4C8A7}" presName="Accent" presStyleLbl="node1" presStyleIdx="1" presStyleCnt="2" custLinFactNeighborY="1595"/>
      <dgm:spPr>
        <a:solidFill>
          <a:srgbClr val="4472C4"/>
        </a:solidFill>
      </dgm:spPr>
    </dgm:pt>
    <dgm:pt modelId="{6D75D365-C97B-41CE-8E7F-63A66057FA0A}" type="pres">
      <dgm:prSet presAssocID="{893F1DFC-EE56-4E7C-9D63-4BD07EA4C8A7}" presName="Parent2" presStyleLbl="revTx" presStyleIdx="1" presStyleCnt="2" custScaleX="66835" custLinFactNeighborX="2044" custLinFactNeighborY="5526">
        <dgm:presLayoutVars>
          <dgm:chMax val="1"/>
          <dgm:chPref val="1"/>
          <dgm:bulletEnabled val="1"/>
        </dgm:presLayoutVars>
      </dgm:prSet>
      <dgm:spPr/>
      <dgm:t>
        <a:bodyPr/>
        <a:lstStyle/>
        <a:p>
          <a:endParaRPr lang="pt-PT"/>
        </a:p>
      </dgm:t>
    </dgm:pt>
  </dgm:ptLst>
  <dgm:cxnLst>
    <dgm:cxn modelId="{091E20D8-9079-428C-BD67-A08EEE340D85}" srcId="{D968D761-4097-4C82-94AA-8F108AF67D4B}" destId="{209B10B3-D521-4634-B2DA-43334C2CB6C2}" srcOrd="0" destOrd="0" parTransId="{0942E8D5-5733-4FA9-9A58-2467E290F413}" sibTransId="{6674D1EE-0D31-4764-AEFC-3B8E69FB1283}"/>
    <dgm:cxn modelId="{B5C2E5BF-E402-4214-A40D-5E9426F2FBED}" srcId="{D968D761-4097-4C82-94AA-8F108AF67D4B}" destId="{893F1DFC-EE56-4E7C-9D63-4BD07EA4C8A7}" srcOrd="1" destOrd="0" parTransId="{018D37A8-A83C-4494-83E2-D45EA38A79C3}" sibTransId="{39A6BF9D-5269-40DA-B364-266589301D46}"/>
    <dgm:cxn modelId="{75494C19-6F9F-44FF-9275-23602C072BAE}" type="presOf" srcId="{893F1DFC-EE56-4E7C-9D63-4BD07EA4C8A7}" destId="{6D75D365-C97B-41CE-8E7F-63A66057FA0A}" srcOrd="0" destOrd="0" presId="urn:microsoft.com/office/officeart/2009/layout/CircleArrowProcess"/>
    <dgm:cxn modelId="{BA02242F-37B5-4E55-B003-FB561FD66AD5}" type="presOf" srcId="{D968D761-4097-4C82-94AA-8F108AF67D4B}" destId="{88277E8E-C13C-4F87-9771-D66319F0CC56}" srcOrd="0" destOrd="0" presId="urn:microsoft.com/office/officeart/2009/layout/CircleArrowProcess"/>
    <dgm:cxn modelId="{72C5F52F-4312-4AE3-89A9-2BEF7C2BADB7}" type="presOf" srcId="{209B10B3-D521-4634-B2DA-43334C2CB6C2}" destId="{AFE46B64-F5BF-42B6-88B0-C1E94F282BAA}" srcOrd="0" destOrd="0" presId="urn:microsoft.com/office/officeart/2009/layout/CircleArrowProcess"/>
    <dgm:cxn modelId="{9B7A8435-D72F-4F78-93CE-B23A90D40899}" type="presParOf" srcId="{88277E8E-C13C-4F87-9771-D66319F0CC56}" destId="{4597FA05-9708-4F62-AB23-0447E6865101}" srcOrd="0" destOrd="0" presId="urn:microsoft.com/office/officeart/2009/layout/CircleArrowProcess"/>
    <dgm:cxn modelId="{3E7702EA-CDA6-4EC5-B0CE-E6FA9EFFBB55}" type="presParOf" srcId="{4597FA05-9708-4F62-AB23-0447E6865101}" destId="{741336F0-504D-4E47-A86E-E4D2032E1B42}" srcOrd="0" destOrd="0" presId="urn:microsoft.com/office/officeart/2009/layout/CircleArrowProcess"/>
    <dgm:cxn modelId="{9FBA734D-E087-43D1-9DE4-F32F15D520D1}" type="presParOf" srcId="{88277E8E-C13C-4F87-9771-D66319F0CC56}" destId="{AFE46B64-F5BF-42B6-88B0-C1E94F282BAA}" srcOrd="1" destOrd="0" presId="urn:microsoft.com/office/officeart/2009/layout/CircleArrowProcess"/>
    <dgm:cxn modelId="{8D80464D-742A-4FDA-990F-7CB16089F1F8}" type="presParOf" srcId="{88277E8E-C13C-4F87-9771-D66319F0CC56}" destId="{68BCA02E-F7D3-4214-9EEF-80C9FF8C348A}" srcOrd="2" destOrd="0" presId="urn:microsoft.com/office/officeart/2009/layout/CircleArrowProcess"/>
    <dgm:cxn modelId="{9E6C3598-7180-40CD-AB0F-29781A4D3D61}" type="presParOf" srcId="{68BCA02E-F7D3-4214-9EEF-80C9FF8C348A}" destId="{4E5683EE-EEF7-405C-95AB-ACE1028AA3B8}" srcOrd="0" destOrd="0" presId="urn:microsoft.com/office/officeart/2009/layout/CircleArrowProcess"/>
    <dgm:cxn modelId="{CFD1B221-5ADC-40F0-9145-D96AFDC35FFB}" type="presParOf" srcId="{88277E8E-C13C-4F87-9771-D66319F0CC56}" destId="{6D75D365-C97B-41CE-8E7F-63A66057FA0A}"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8213B-4C55-43A0-82E1-68D332E3EAFA}"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119F8FC8-D4F3-475A-93AA-7F8E892EE6BD}">
      <dgm:prSet phldrT="[Texto]" custT="1"/>
      <dgm:spPr>
        <a:solidFill>
          <a:srgbClr val="003096"/>
        </a:solidFill>
      </dgm:spPr>
      <dgm:t>
        <a:bodyPr/>
        <a:lstStyle/>
        <a:p>
          <a:r>
            <a:rPr lang="pt-PT" sz="2400" dirty="0" smtClean="0">
              <a:latin typeface="Arial" panose="020B0604020202020204" pitchFamily="34" charset="0"/>
              <a:cs typeface="Arial" panose="020B0604020202020204" pitchFamily="34" charset="0"/>
            </a:rPr>
            <a:t>Oeste +Recicla</a:t>
          </a:r>
          <a:endParaRPr lang="pt-PT" sz="2400" dirty="0">
            <a:latin typeface="Arial" panose="020B0604020202020204" pitchFamily="34" charset="0"/>
            <a:cs typeface="Arial" panose="020B0604020202020204" pitchFamily="34" charset="0"/>
          </a:endParaRPr>
        </a:p>
      </dgm:t>
    </dgm:pt>
    <dgm:pt modelId="{9573E048-645F-442C-ADC0-5E3B320C15ED}" type="parTrans" cxnId="{4DB2E60D-6A28-43C8-9458-7BD8EFC5A2BF}">
      <dgm:prSet/>
      <dgm:spPr/>
      <dgm:t>
        <a:bodyPr/>
        <a:lstStyle/>
        <a:p>
          <a:endParaRPr lang="pt-PT"/>
        </a:p>
      </dgm:t>
    </dgm:pt>
    <dgm:pt modelId="{74ED08A0-E39E-4287-B6F7-B5F2FD4D3263}" type="sibTrans" cxnId="{4DB2E60D-6A28-43C8-9458-7BD8EFC5A2B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pt-PT"/>
        </a:p>
      </dgm:t>
    </dgm:pt>
    <dgm:pt modelId="{B633E143-1139-4B82-9170-00D06C1B9A58}" type="pres">
      <dgm:prSet presAssocID="{36E8213B-4C55-43A0-82E1-68D332E3EAFA}" presName="Name0" presStyleCnt="0">
        <dgm:presLayoutVars>
          <dgm:chMax val="7"/>
          <dgm:chPref val="7"/>
          <dgm:dir/>
        </dgm:presLayoutVars>
      </dgm:prSet>
      <dgm:spPr/>
    </dgm:pt>
    <dgm:pt modelId="{2EAB39DF-711C-4E33-BE21-FDC73F519F0C}" type="pres">
      <dgm:prSet presAssocID="{119F8FC8-D4F3-475A-93AA-7F8E892EE6BD}" presName="parTx1" presStyleLbl="node1" presStyleIdx="0" presStyleCnt="1" custScaleX="77843" custScaleY="83071" custLinFactNeighborX="10808" custLinFactNeighborY="4741"/>
      <dgm:spPr/>
      <dgm:t>
        <a:bodyPr/>
        <a:lstStyle/>
        <a:p>
          <a:endParaRPr lang="pt-PT"/>
        </a:p>
      </dgm:t>
    </dgm:pt>
    <dgm:pt modelId="{B2CC7C1D-1A49-4DD3-B2CB-065888BA5E2B}" type="pres">
      <dgm:prSet presAssocID="{74ED08A0-E39E-4287-B6F7-B5F2FD4D3263}" presName="picture1" presStyleCnt="0"/>
      <dgm:spPr/>
    </dgm:pt>
    <dgm:pt modelId="{2930E190-9BA2-41E5-8F06-109A18CD5FEF}" type="pres">
      <dgm:prSet presAssocID="{74ED08A0-E39E-4287-B6F7-B5F2FD4D3263}" presName="imageRepeatNode" presStyleLbl="fgImgPlace1" presStyleIdx="0" presStyleCnt="1" custScaleX="168063" custScaleY="168063"/>
      <dgm:spPr/>
      <dgm:t>
        <a:bodyPr/>
        <a:lstStyle/>
        <a:p>
          <a:endParaRPr lang="pt-PT"/>
        </a:p>
      </dgm:t>
    </dgm:pt>
  </dgm:ptLst>
  <dgm:cxnLst>
    <dgm:cxn modelId="{4DB2E60D-6A28-43C8-9458-7BD8EFC5A2BF}" srcId="{36E8213B-4C55-43A0-82E1-68D332E3EAFA}" destId="{119F8FC8-D4F3-475A-93AA-7F8E892EE6BD}" srcOrd="0" destOrd="0" parTransId="{9573E048-645F-442C-ADC0-5E3B320C15ED}" sibTransId="{74ED08A0-E39E-4287-B6F7-B5F2FD4D3263}"/>
    <dgm:cxn modelId="{2C045E5C-2D2C-466B-986D-5977B40F4D78}" type="presOf" srcId="{36E8213B-4C55-43A0-82E1-68D332E3EAFA}" destId="{B633E143-1139-4B82-9170-00D06C1B9A58}" srcOrd="0" destOrd="0" presId="urn:microsoft.com/office/officeart/2008/layout/AscendingPictureAccentProcess"/>
    <dgm:cxn modelId="{302631A0-4E3C-45EA-AEAF-EB241C89D582}" type="presOf" srcId="{119F8FC8-D4F3-475A-93AA-7F8E892EE6BD}" destId="{2EAB39DF-711C-4E33-BE21-FDC73F519F0C}" srcOrd="0" destOrd="0" presId="urn:microsoft.com/office/officeart/2008/layout/AscendingPictureAccentProcess"/>
    <dgm:cxn modelId="{2A40B700-B68E-44BE-811C-829535FA64BE}" type="presOf" srcId="{74ED08A0-E39E-4287-B6F7-B5F2FD4D3263}" destId="{2930E190-9BA2-41E5-8F06-109A18CD5FEF}" srcOrd="0" destOrd="0" presId="urn:microsoft.com/office/officeart/2008/layout/AscendingPictureAccentProcess"/>
    <dgm:cxn modelId="{38875200-FB6B-47F3-9C54-BC640DB47FCD}" type="presParOf" srcId="{B633E143-1139-4B82-9170-00D06C1B9A58}" destId="{2EAB39DF-711C-4E33-BE21-FDC73F519F0C}" srcOrd="0" destOrd="0" presId="urn:microsoft.com/office/officeart/2008/layout/AscendingPictureAccentProcess"/>
    <dgm:cxn modelId="{60A4E64C-2968-4818-B02D-53A64C5894C1}" type="presParOf" srcId="{B633E143-1139-4B82-9170-00D06C1B9A58}" destId="{B2CC7C1D-1A49-4DD3-B2CB-065888BA5E2B}" srcOrd="1" destOrd="0" presId="urn:microsoft.com/office/officeart/2008/layout/AscendingPictureAccentProcess"/>
    <dgm:cxn modelId="{8FBAA716-9D07-4322-823B-9533E5F11527}" type="presParOf" srcId="{B2CC7C1D-1A49-4DD3-B2CB-065888BA5E2B}" destId="{2930E190-9BA2-41E5-8F06-109A18CD5FEF}"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D101F-83B3-4A8B-8B64-3BF522A7CC97}" type="doc">
      <dgm:prSet loTypeId="urn:microsoft.com/office/officeart/2005/8/layout/pList1" loCatId="list" qsTypeId="urn:microsoft.com/office/officeart/2005/8/quickstyle/simple1" qsCatId="simple" csTypeId="urn:microsoft.com/office/officeart/2005/8/colors/accent1_2" csCatId="accent1" phldr="1"/>
      <dgm:spPr/>
    </dgm:pt>
    <dgm:pt modelId="{E1803D16-1224-4DD8-9B60-84CE5B92349A}">
      <dgm:prSet phldrT="[Texto]" custT="1"/>
      <dgm:spPr/>
      <dgm:t>
        <a:bodyPr/>
        <a:lstStyle/>
        <a:p>
          <a:pPr algn="ctr"/>
          <a:r>
            <a:rPr lang="en-US" sz="1400" dirty="0" smtClean="0">
              <a:latin typeface="Arial" panose="020B0604020202020204" pitchFamily="34" charset="0"/>
              <a:cs typeface="Arial" panose="020B0604020202020204" pitchFamily="34" charset="0"/>
            </a:rPr>
            <a:t>Contribution to the donation to associations that support environmental sustainability and social inclusion</a:t>
          </a:r>
          <a:endParaRPr lang="pt-PT" sz="1100" dirty="0" smtClean="0">
            <a:latin typeface="Arial" panose="020B0604020202020204" pitchFamily="34" charset="0"/>
            <a:cs typeface="Arial" panose="020B0604020202020204" pitchFamily="34" charset="0"/>
          </a:endParaRPr>
        </a:p>
        <a:p>
          <a:pPr algn="ctr"/>
          <a:r>
            <a:rPr lang="pt-PT"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promoting environmental sustainability and social inclusion</a:t>
          </a:r>
          <a:r>
            <a:rPr lang="pt-PT" sz="1100" dirty="0" smtClean="0">
              <a:latin typeface="Arial" panose="020B0604020202020204" pitchFamily="34" charset="0"/>
              <a:cs typeface="Arial" panose="020B0604020202020204" pitchFamily="34" charset="0"/>
            </a:rPr>
            <a:t>)</a:t>
          </a:r>
          <a:endParaRPr lang="pt-PT" sz="1100" dirty="0">
            <a:latin typeface="Arial" panose="020B0604020202020204" pitchFamily="34" charset="0"/>
            <a:cs typeface="Arial" panose="020B0604020202020204" pitchFamily="34" charset="0"/>
          </a:endParaRPr>
        </a:p>
      </dgm:t>
    </dgm:pt>
    <dgm:pt modelId="{6978400B-DDFE-4762-A62D-6B6DED3D5A5A}" type="parTrans" cxnId="{2F2BC808-A193-489D-AC12-7FEB736B197F}">
      <dgm:prSet/>
      <dgm:spPr/>
      <dgm:t>
        <a:bodyPr/>
        <a:lstStyle/>
        <a:p>
          <a:endParaRPr lang="pt-PT"/>
        </a:p>
      </dgm:t>
    </dgm:pt>
    <dgm:pt modelId="{6E57DC9C-BAC1-4609-B515-9270D66D0536}" type="sibTrans" cxnId="{2F2BC808-A193-489D-AC12-7FEB736B197F}">
      <dgm:prSet/>
      <dgm:spPr/>
      <dgm:t>
        <a:bodyPr/>
        <a:lstStyle/>
        <a:p>
          <a:endParaRPr lang="pt-PT"/>
        </a:p>
      </dgm:t>
    </dgm:pt>
    <dgm:pt modelId="{1C930944-4471-4218-9D68-A948DCA043CC}">
      <dgm:prSet phldrT="[Texto]" custT="1"/>
      <dgm:spPr/>
      <dgm:t>
        <a:bodyPr/>
        <a:lstStyle/>
        <a:p>
          <a:r>
            <a:rPr lang="en-US" sz="1400" dirty="0" smtClean="0">
              <a:latin typeface="Arial" panose="020B0604020202020204" pitchFamily="34" charset="0"/>
              <a:cs typeface="Arial" panose="020B0604020202020204" pitchFamily="34" charset="0"/>
            </a:rPr>
            <a:t>Contribution to use in supermarkets, namely in superstores.</a:t>
          </a:r>
          <a:endParaRPr lang="pt-PT" sz="1400" dirty="0" smtClean="0">
            <a:latin typeface="Arial" panose="020B0604020202020204" pitchFamily="34" charset="0"/>
            <a:cs typeface="Arial" panose="020B0604020202020204" pitchFamily="34" charset="0"/>
          </a:endParaRPr>
        </a:p>
        <a:p>
          <a:r>
            <a:rPr lang="pt-PT" sz="1100" dirty="0" smtClean="0">
              <a:latin typeface="Arial" panose="020B0604020202020204" pitchFamily="34" charset="0"/>
              <a:cs typeface="Arial" panose="020B0604020202020204" pitchFamily="34" charset="0"/>
            </a:rPr>
            <a:t>(</a:t>
          </a:r>
          <a:r>
            <a:rPr lang="pt-PT" sz="1100" dirty="0" err="1" smtClean="0">
              <a:latin typeface="Arial" panose="020B0604020202020204" pitchFamily="34" charset="0"/>
              <a:cs typeface="Arial" panose="020B0604020202020204" pitchFamily="34" charset="0"/>
            </a:rPr>
            <a:t>promoting</a:t>
          </a:r>
          <a:r>
            <a:rPr lang="pt-PT" sz="1100" dirty="0" smtClean="0">
              <a:latin typeface="Arial" panose="020B0604020202020204" pitchFamily="34" charset="0"/>
              <a:cs typeface="Arial" panose="020B0604020202020204" pitchFamily="34" charset="0"/>
            </a:rPr>
            <a:t> </a:t>
          </a:r>
          <a:r>
            <a:rPr lang="pt-PT" sz="1100" dirty="0" err="1" smtClean="0">
              <a:latin typeface="Arial" panose="020B0604020202020204" pitchFamily="34" charset="0"/>
              <a:cs typeface="Arial" panose="020B0604020202020204" pitchFamily="34" charset="0"/>
            </a:rPr>
            <a:t>family</a:t>
          </a:r>
          <a:r>
            <a:rPr lang="pt-PT" sz="1100" dirty="0" smtClean="0">
              <a:latin typeface="Arial" panose="020B0604020202020204" pitchFamily="34" charset="0"/>
              <a:cs typeface="Arial" panose="020B0604020202020204" pitchFamily="34" charset="0"/>
            </a:rPr>
            <a:t> </a:t>
          </a:r>
          <a:r>
            <a:rPr lang="pt-PT" sz="1100" dirty="0" err="1" smtClean="0">
              <a:latin typeface="Arial" panose="020B0604020202020204" pitchFamily="34" charset="0"/>
              <a:cs typeface="Arial" panose="020B0604020202020204" pitchFamily="34" charset="0"/>
            </a:rPr>
            <a:t>economics</a:t>
          </a:r>
          <a:r>
            <a:rPr lang="pt-PT" sz="1100" dirty="0" smtClean="0">
              <a:latin typeface="Arial" panose="020B0604020202020204" pitchFamily="34" charset="0"/>
              <a:cs typeface="Arial" panose="020B0604020202020204" pitchFamily="34" charset="0"/>
            </a:rPr>
            <a:t>)</a:t>
          </a:r>
          <a:endParaRPr lang="pt-PT" sz="1100" dirty="0"/>
        </a:p>
      </dgm:t>
    </dgm:pt>
    <dgm:pt modelId="{0B352330-15F5-4672-9FA4-85CC794D15E0}" type="parTrans" cxnId="{F8C57FCE-F542-4263-9EDF-59D73A74F0B5}">
      <dgm:prSet/>
      <dgm:spPr/>
      <dgm:t>
        <a:bodyPr/>
        <a:lstStyle/>
        <a:p>
          <a:endParaRPr lang="pt-PT"/>
        </a:p>
      </dgm:t>
    </dgm:pt>
    <dgm:pt modelId="{EEA2DF4C-45F6-4DD5-B743-931B05A399A8}" type="sibTrans" cxnId="{F8C57FCE-F542-4263-9EDF-59D73A74F0B5}">
      <dgm:prSet/>
      <dgm:spPr/>
      <dgm:t>
        <a:bodyPr/>
        <a:lstStyle/>
        <a:p>
          <a:endParaRPr lang="pt-PT"/>
        </a:p>
      </dgm:t>
    </dgm:pt>
    <dgm:pt modelId="{0C76FE84-C261-4483-A40E-961FF42DBDBB}">
      <dgm:prSet phldrT="[Texto]" custT="1"/>
      <dgm:spPr/>
      <dgm:t>
        <a:bodyPr/>
        <a:lstStyle/>
        <a:p>
          <a:r>
            <a:rPr lang="en-US" sz="1400" dirty="0" smtClean="0">
              <a:latin typeface="Arial" panose="020B0604020202020204" pitchFamily="34" charset="0"/>
              <a:cs typeface="Arial" panose="020B0604020202020204" pitchFamily="34" charset="0"/>
            </a:rPr>
            <a:t>Contribution to the use of public transport, namely social passes</a:t>
          </a:r>
          <a:r>
            <a:rPr lang="pt-PT" sz="1400" dirty="0" smtClean="0">
              <a:latin typeface="Arial" panose="020B0604020202020204" pitchFamily="34" charset="0"/>
              <a:cs typeface="Arial" panose="020B0604020202020204" pitchFamily="34" charset="0"/>
            </a:rPr>
            <a:t> </a:t>
          </a:r>
          <a:endParaRPr lang="pt-PT" sz="1400" dirty="0" smtClean="0">
            <a:latin typeface="Arial" panose="020B0604020202020204" pitchFamily="34" charset="0"/>
            <a:cs typeface="Arial" panose="020B0604020202020204" pitchFamily="34" charset="0"/>
          </a:endParaRPr>
        </a:p>
        <a:p>
          <a:r>
            <a:rPr lang="pt-PT" sz="1100" dirty="0" smtClean="0">
              <a:latin typeface="Arial" panose="020B0604020202020204" pitchFamily="34" charset="0"/>
              <a:cs typeface="Arial" panose="020B0604020202020204" pitchFamily="34" charset="0"/>
            </a:rPr>
            <a:t>(</a:t>
          </a:r>
          <a:r>
            <a:rPr lang="pt-PT" sz="1100" dirty="0" err="1" smtClean="0">
              <a:latin typeface="Arial" panose="020B0604020202020204" pitchFamily="34" charset="0"/>
              <a:cs typeface="Arial" panose="020B0604020202020204" pitchFamily="34" charset="0"/>
            </a:rPr>
            <a:t>promoting</a:t>
          </a:r>
          <a:r>
            <a:rPr lang="pt-PT" sz="1100" dirty="0" smtClean="0">
              <a:latin typeface="Arial" panose="020B0604020202020204" pitchFamily="34" charset="0"/>
              <a:cs typeface="Arial" panose="020B0604020202020204" pitchFamily="34" charset="0"/>
            </a:rPr>
            <a:t> </a:t>
          </a:r>
          <a:r>
            <a:rPr lang="pt-PT" sz="1100" dirty="0" err="1" smtClean="0">
              <a:latin typeface="Arial" panose="020B0604020202020204" pitchFamily="34" charset="0"/>
              <a:cs typeface="Arial" panose="020B0604020202020204" pitchFamily="34" charset="0"/>
            </a:rPr>
            <a:t>sustainable</a:t>
          </a:r>
          <a:r>
            <a:rPr lang="pt-PT" sz="1100" dirty="0" smtClean="0">
              <a:latin typeface="Arial" panose="020B0604020202020204" pitchFamily="34" charset="0"/>
              <a:cs typeface="Arial" panose="020B0604020202020204" pitchFamily="34" charset="0"/>
            </a:rPr>
            <a:t> </a:t>
          </a:r>
          <a:r>
            <a:rPr lang="pt-PT" sz="1100" dirty="0" err="1" smtClean="0">
              <a:latin typeface="Arial" panose="020B0604020202020204" pitchFamily="34" charset="0"/>
              <a:cs typeface="Arial" panose="020B0604020202020204" pitchFamily="34" charset="0"/>
            </a:rPr>
            <a:t>mobility</a:t>
          </a:r>
          <a:r>
            <a:rPr lang="pt-PT" sz="1100" dirty="0" smtClean="0">
              <a:latin typeface="Arial" panose="020B0604020202020204" pitchFamily="34" charset="0"/>
              <a:cs typeface="Arial" panose="020B0604020202020204" pitchFamily="34" charset="0"/>
            </a:rPr>
            <a:t>)</a:t>
          </a:r>
          <a:endParaRPr lang="pt-PT" sz="1100" dirty="0"/>
        </a:p>
      </dgm:t>
    </dgm:pt>
    <dgm:pt modelId="{A158C900-AF5A-4D43-B631-02CB7ACF2AF8}" type="parTrans" cxnId="{E6F1867D-C068-4159-82E8-4872886D3025}">
      <dgm:prSet/>
      <dgm:spPr/>
      <dgm:t>
        <a:bodyPr/>
        <a:lstStyle/>
        <a:p>
          <a:endParaRPr lang="pt-PT"/>
        </a:p>
      </dgm:t>
    </dgm:pt>
    <dgm:pt modelId="{2717F06A-9834-4C85-8BBD-A8AB48980F01}" type="sibTrans" cxnId="{E6F1867D-C068-4159-82E8-4872886D3025}">
      <dgm:prSet/>
      <dgm:spPr/>
      <dgm:t>
        <a:bodyPr/>
        <a:lstStyle/>
        <a:p>
          <a:endParaRPr lang="pt-PT"/>
        </a:p>
      </dgm:t>
    </dgm:pt>
    <dgm:pt modelId="{653F9714-E276-4886-BA33-4126C6A609C9}" type="pres">
      <dgm:prSet presAssocID="{494D101F-83B3-4A8B-8B64-3BF522A7CC97}" presName="Name0" presStyleCnt="0">
        <dgm:presLayoutVars>
          <dgm:dir/>
          <dgm:resizeHandles val="exact"/>
        </dgm:presLayoutVars>
      </dgm:prSet>
      <dgm:spPr/>
    </dgm:pt>
    <dgm:pt modelId="{D0D6F584-D972-459E-9B98-6270C4300D50}" type="pres">
      <dgm:prSet presAssocID="{E1803D16-1224-4DD8-9B60-84CE5B92349A}" presName="compNode" presStyleCnt="0"/>
      <dgm:spPr/>
    </dgm:pt>
    <dgm:pt modelId="{254AE567-FC8F-44C7-928F-D7D56783EAD3}" type="pres">
      <dgm:prSet presAssocID="{E1803D16-1224-4DD8-9B60-84CE5B92349A}" presName="pictRect" presStyleLbl="node1" presStyleIdx="0" presStyleCnt="3"/>
      <dgm:spPr>
        <a:blipFill>
          <a:blip xmlns:r="http://schemas.openxmlformats.org/officeDocument/2006/relationships" r:embed="rId1"/>
          <a:stretch>
            <a:fillRect/>
          </a:stretch>
        </a:blipFill>
      </dgm:spPr>
    </dgm:pt>
    <dgm:pt modelId="{8C79B957-8606-4F46-BB4A-72D6618D2C85}" type="pres">
      <dgm:prSet presAssocID="{E1803D16-1224-4DD8-9B60-84CE5B92349A}" presName="textRect" presStyleLbl="revTx" presStyleIdx="0" presStyleCnt="3">
        <dgm:presLayoutVars>
          <dgm:bulletEnabled val="1"/>
        </dgm:presLayoutVars>
      </dgm:prSet>
      <dgm:spPr/>
      <dgm:t>
        <a:bodyPr/>
        <a:lstStyle/>
        <a:p>
          <a:endParaRPr lang="pt-PT"/>
        </a:p>
      </dgm:t>
    </dgm:pt>
    <dgm:pt modelId="{0E50F6D1-F3F1-4034-84FC-4ACF7C06B124}" type="pres">
      <dgm:prSet presAssocID="{6E57DC9C-BAC1-4609-B515-9270D66D0536}" presName="sibTrans" presStyleLbl="sibTrans2D1" presStyleIdx="0" presStyleCnt="0"/>
      <dgm:spPr/>
      <dgm:t>
        <a:bodyPr/>
        <a:lstStyle/>
        <a:p>
          <a:endParaRPr lang="pt-PT"/>
        </a:p>
      </dgm:t>
    </dgm:pt>
    <dgm:pt modelId="{A29E483A-FB87-4F05-81FC-B97E9EFABF07}" type="pres">
      <dgm:prSet presAssocID="{1C930944-4471-4218-9D68-A948DCA043CC}" presName="compNode" presStyleCnt="0"/>
      <dgm:spPr/>
    </dgm:pt>
    <dgm:pt modelId="{551167EB-2B1A-4F13-BF93-D0E065A02874}" type="pres">
      <dgm:prSet presAssocID="{1C930944-4471-4218-9D68-A948DCA043CC}" presName="pictRect" presStyleLbl="node1" presStyleIdx="1" presStyleCnt="3"/>
      <dgm:spPr>
        <a:blipFill>
          <a:blip xmlns:r="http://schemas.openxmlformats.org/officeDocument/2006/relationships" r:embed="rId2"/>
          <a:stretch>
            <a:fillRect/>
          </a:stretch>
        </a:blipFill>
      </dgm:spPr>
    </dgm:pt>
    <dgm:pt modelId="{4C9D277B-EFDB-48E1-BDE9-839F94C90070}" type="pres">
      <dgm:prSet presAssocID="{1C930944-4471-4218-9D68-A948DCA043CC}" presName="textRect" presStyleLbl="revTx" presStyleIdx="1" presStyleCnt="3">
        <dgm:presLayoutVars>
          <dgm:bulletEnabled val="1"/>
        </dgm:presLayoutVars>
      </dgm:prSet>
      <dgm:spPr/>
      <dgm:t>
        <a:bodyPr/>
        <a:lstStyle/>
        <a:p>
          <a:endParaRPr lang="pt-PT"/>
        </a:p>
      </dgm:t>
    </dgm:pt>
    <dgm:pt modelId="{370C44D7-05BB-42C7-9516-0AD939EEFC97}" type="pres">
      <dgm:prSet presAssocID="{EEA2DF4C-45F6-4DD5-B743-931B05A399A8}" presName="sibTrans" presStyleLbl="sibTrans2D1" presStyleIdx="0" presStyleCnt="0"/>
      <dgm:spPr/>
      <dgm:t>
        <a:bodyPr/>
        <a:lstStyle/>
        <a:p>
          <a:endParaRPr lang="pt-PT"/>
        </a:p>
      </dgm:t>
    </dgm:pt>
    <dgm:pt modelId="{824425AF-AE4B-45F0-BE2A-B84ED3F1226B}" type="pres">
      <dgm:prSet presAssocID="{0C76FE84-C261-4483-A40E-961FF42DBDBB}" presName="compNode" presStyleCnt="0"/>
      <dgm:spPr/>
    </dgm:pt>
    <dgm:pt modelId="{C8ECAA7A-15DE-47CF-8389-A3C7EBAB6F52}" type="pres">
      <dgm:prSet presAssocID="{0C76FE84-C261-4483-A40E-961FF42DBDBB}" presName="pictRect" presStyleLbl="node1" presStyleIdx="2" presStyleCnt="3" custLinFactNeighborX="777" custLinFactNeighborY="287"/>
      <dgm:spPr>
        <a:blipFill>
          <a:blip xmlns:r="http://schemas.openxmlformats.org/officeDocument/2006/relationships" r:embed="rId3"/>
          <a:stretch>
            <a:fillRect/>
          </a:stretch>
        </a:blipFill>
      </dgm:spPr>
    </dgm:pt>
    <dgm:pt modelId="{C2AF0A99-B2B6-4BB6-AE25-380368B25FAE}" type="pres">
      <dgm:prSet presAssocID="{0C76FE84-C261-4483-A40E-961FF42DBDBB}" presName="textRect" presStyleLbl="revTx" presStyleIdx="2" presStyleCnt="3">
        <dgm:presLayoutVars>
          <dgm:bulletEnabled val="1"/>
        </dgm:presLayoutVars>
      </dgm:prSet>
      <dgm:spPr/>
      <dgm:t>
        <a:bodyPr/>
        <a:lstStyle/>
        <a:p>
          <a:endParaRPr lang="pt-PT"/>
        </a:p>
      </dgm:t>
    </dgm:pt>
  </dgm:ptLst>
  <dgm:cxnLst>
    <dgm:cxn modelId="{F8C57FCE-F542-4263-9EDF-59D73A74F0B5}" srcId="{494D101F-83B3-4A8B-8B64-3BF522A7CC97}" destId="{1C930944-4471-4218-9D68-A948DCA043CC}" srcOrd="1" destOrd="0" parTransId="{0B352330-15F5-4672-9FA4-85CC794D15E0}" sibTransId="{EEA2DF4C-45F6-4DD5-B743-931B05A399A8}"/>
    <dgm:cxn modelId="{2F2BC808-A193-489D-AC12-7FEB736B197F}" srcId="{494D101F-83B3-4A8B-8B64-3BF522A7CC97}" destId="{E1803D16-1224-4DD8-9B60-84CE5B92349A}" srcOrd="0" destOrd="0" parTransId="{6978400B-DDFE-4762-A62D-6B6DED3D5A5A}" sibTransId="{6E57DC9C-BAC1-4609-B515-9270D66D0536}"/>
    <dgm:cxn modelId="{B63C8B7E-D0F4-459D-8B34-88A5E86F6812}" type="presOf" srcId="{6E57DC9C-BAC1-4609-B515-9270D66D0536}" destId="{0E50F6D1-F3F1-4034-84FC-4ACF7C06B124}" srcOrd="0" destOrd="0" presId="urn:microsoft.com/office/officeart/2005/8/layout/pList1"/>
    <dgm:cxn modelId="{53FFD7FE-B9D0-4B82-885A-42D1E3C1CDB7}" type="presOf" srcId="{0C76FE84-C261-4483-A40E-961FF42DBDBB}" destId="{C2AF0A99-B2B6-4BB6-AE25-380368B25FAE}" srcOrd="0" destOrd="0" presId="urn:microsoft.com/office/officeart/2005/8/layout/pList1"/>
    <dgm:cxn modelId="{E6F1867D-C068-4159-82E8-4872886D3025}" srcId="{494D101F-83B3-4A8B-8B64-3BF522A7CC97}" destId="{0C76FE84-C261-4483-A40E-961FF42DBDBB}" srcOrd="2" destOrd="0" parTransId="{A158C900-AF5A-4D43-B631-02CB7ACF2AF8}" sibTransId="{2717F06A-9834-4C85-8BBD-A8AB48980F01}"/>
    <dgm:cxn modelId="{E59919D7-0A75-4691-8A04-811503768C6F}" type="presOf" srcId="{494D101F-83B3-4A8B-8B64-3BF522A7CC97}" destId="{653F9714-E276-4886-BA33-4126C6A609C9}" srcOrd="0" destOrd="0" presId="urn:microsoft.com/office/officeart/2005/8/layout/pList1"/>
    <dgm:cxn modelId="{CF845E32-3B71-4FAB-98B5-04C9A10D2849}" type="presOf" srcId="{EEA2DF4C-45F6-4DD5-B743-931B05A399A8}" destId="{370C44D7-05BB-42C7-9516-0AD939EEFC97}" srcOrd="0" destOrd="0" presId="urn:microsoft.com/office/officeart/2005/8/layout/pList1"/>
    <dgm:cxn modelId="{552FFC5B-D23F-408D-B293-AAC0B15DB81A}" type="presOf" srcId="{E1803D16-1224-4DD8-9B60-84CE5B92349A}" destId="{8C79B957-8606-4F46-BB4A-72D6618D2C85}" srcOrd="0" destOrd="0" presId="urn:microsoft.com/office/officeart/2005/8/layout/pList1"/>
    <dgm:cxn modelId="{02173A26-AE9B-47CD-9D9F-0ED2057E2B7B}" type="presOf" srcId="{1C930944-4471-4218-9D68-A948DCA043CC}" destId="{4C9D277B-EFDB-48E1-BDE9-839F94C90070}" srcOrd="0" destOrd="0" presId="urn:microsoft.com/office/officeart/2005/8/layout/pList1"/>
    <dgm:cxn modelId="{31D38C77-D00C-480B-8EF8-8CA24A904224}" type="presParOf" srcId="{653F9714-E276-4886-BA33-4126C6A609C9}" destId="{D0D6F584-D972-459E-9B98-6270C4300D50}" srcOrd="0" destOrd="0" presId="urn:microsoft.com/office/officeart/2005/8/layout/pList1"/>
    <dgm:cxn modelId="{BB1E634E-6748-44C5-B3CD-A1C31073A8DE}" type="presParOf" srcId="{D0D6F584-D972-459E-9B98-6270C4300D50}" destId="{254AE567-FC8F-44C7-928F-D7D56783EAD3}" srcOrd="0" destOrd="0" presId="urn:microsoft.com/office/officeart/2005/8/layout/pList1"/>
    <dgm:cxn modelId="{534A6967-6D99-42A5-A8F6-2E912E62EA3F}" type="presParOf" srcId="{D0D6F584-D972-459E-9B98-6270C4300D50}" destId="{8C79B957-8606-4F46-BB4A-72D6618D2C85}" srcOrd="1" destOrd="0" presId="urn:microsoft.com/office/officeart/2005/8/layout/pList1"/>
    <dgm:cxn modelId="{D8F95315-8B1F-4534-ACA3-64820FB8C5E7}" type="presParOf" srcId="{653F9714-E276-4886-BA33-4126C6A609C9}" destId="{0E50F6D1-F3F1-4034-84FC-4ACF7C06B124}" srcOrd="1" destOrd="0" presId="urn:microsoft.com/office/officeart/2005/8/layout/pList1"/>
    <dgm:cxn modelId="{1E60D7C3-AE2D-4B1A-B52F-46A5D4CE7481}" type="presParOf" srcId="{653F9714-E276-4886-BA33-4126C6A609C9}" destId="{A29E483A-FB87-4F05-81FC-B97E9EFABF07}" srcOrd="2" destOrd="0" presId="urn:microsoft.com/office/officeart/2005/8/layout/pList1"/>
    <dgm:cxn modelId="{09D7F392-4665-462F-ADA0-677C439B01A9}" type="presParOf" srcId="{A29E483A-FB87-4F05-81FC-B97E9EFABF07}" destId="{551167EB-2B1A-4F13-BF93-D0E065A02874}" srcOrd="0" destOrd="0" presId="urn:microsoft.com/office/officeart/2005/8/layout/pList1"/>
    <dgm:cxn modelId="{80309158-5932-45F9-B195-0AD48486E47B}" type="presParOf" srcId="{A29E483A-FB87-4F05-81FC-B97E9EFABF07}" destId="{4C9D277B-EFDB-48E1-BDE9-839F94C90070}" srcOrd="1" destOrd="0" presId="urn:microsoft.com/office/officeart/2005/8/layout/pList1"/>
    <dgm:cxn modelId="{062E61F9-8793-4AF5-95E3-25FDA84C7748}" type="presParOf" srcId="{653F9714-E276-4886-BA33-4126C6A609C9}" destId="{370C44D7-05BB-42C7-9516-0AD939EEFC97}" srcOrd="3" destOrd="0" presId="urn:microsoft.com/office/officeart/2005/8/layout/pList1"/>
    <dgm:cxn modelId="{B58EFEDE-83BD-425E-8FF3-FF80BF4D449D}" type="presParOf" srcId="{653F9714-E276-4886-BA33-4126C6A609C9}" destId="{824425AF-AE4B-45F0-BE2A-B84ED3F1226B}" srcOrd="4" destOrd="0" presId="urn:microsoft.com/office/officeart/2005/8/layout/pList1"/>
    <dgm:cxn modelId="{80911E8E-0A3B-48C2-8E98-239074712D18}" type="presParOf" srcId="{824425AF-AE4B-45F0-BE2A-B84ED3F1226B}" destId="{C8ECAA7A-15DE-47CF-8389-A3C7EBAB6F52}" srcOrd="0" destOrd="0" presId="urn:microsoft.com/office/officeart/2005/8/layout/pList1"/>
    <dgm:cxn modelId="{44E7FAB2-FC80-4FF0-9689-261D7A8EB7E0}" type="presParOf" srcId="{824425AF-AE4B-45F0-BE2A-B84ED3F1226B}" destId="{C2AF0A99-B2B6-4BB6-AE25-380368B25FA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57C61-DACD-47C5-8DAC-AC01394D167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pt-PT"/>
        </a:p>
      </dgm:t>
    </dgm:pt>
    <dgm:pt modelId="{804EECB0-E055-4461-9BBA-35026635AA06}">
      <dgm:prSet phldrT="[Texto]" custT="1"/>
      <dgm:spPr/>
      <dgm:t>
        <a:bodyPr/>
        <a:lstStyle/>
        <a:p>
          <a:endParaRPr lang="pt-PT" sz="1200" dirty="0" smtClean="0">
            <a:latin typeface="Arial" panose="020B0604020202020204" pitchFamily="34" charset="0"/>
            <a:cs typeface="Arial" panose="020B0604020202020204" pitchFamily="34" charset="0"/>
          </a:endParaRPr>
        </a:p>
        <a:p>
          <a:endParaRPr lang="pt-PT" sz="1200" dirty="0" smtClean="0">
            <a:latin typeface="Arial" panose="020B0604020202020204" pitchFamily="34" charset="0"/>
            <a:cs typeface="Arial" panose="020B0604020202020204" pitchFamily="34" charset="0"/>
          </a:endParaRPr>
        </a:p>
        <a:p>
          <a:r>
            <a:rPr lang="pt-PT" sz="1200" dirty="0" smtClean="0">
              <a:latin typeface="Arial" panose="020B0604020202020204" pitchFamily="34" charset="0"/>
              <a:cs typeface="Arial" panose="020B0604020202020204" pitchFamily="34" charset="0"/>
            </a:rPr>
            <a:t>5)</a:t>
          </a:r>
          <a:r>
            <a:rPr lang="en-US" sz="1200" dirty="0" smtClean="0">
              <a:latin typeface="Arial" panose="020B0604020202020204" pitchFamily="34" charset="0"/>
              <a:cs typeface="Arial" panose="020B0604020202020204" pitchFamily="34" charset="0"/>
            </a:rPr>
            <a:t> Develop a market study on existing solutions and </a:t>
          </a:r>
          <a:r>
            <a:rPr lang="pt-PT" sz="1200" dirty="0" err="1" smtClean="0">
              <a:latin typeface="Arial" panose="020B0604020202020204" pitchFamily="34" charset="0"/>
              <a:cs typeface="Arial" panose="020B0604020202020204" pitchFamily="34" charset="0"/>
            </a:rPr>
            <a:t>equipment</a:t>
          </a:r>
          <a:endParaRPr lang="pt-PT" sz="1200" dirty="0" smtClean="0">
            <a:latin typeface="Arial" panose="020B0604020202020204" pitchFamily="34" charset="0"/>
            <a:cs typeface="Arial" panose="020B0604020202020204" pitchFamily="34" charset="0"/>
          </a:endParaRPr>
        </a:p>
        <a:p>
          <a:endParaRPr lang="pt-PT" sz="1200" b="0" dirty="0" smtClean="0">
            <a:latin typeface="Arial" panose="020B0604020202020204" pitchFamily="34" charset="0"/>
            <a:cs typeface="Arial" panose="020B0604020202020204" pitchFamily="34" charset="0"/>
          </a:endParaRPr>
        </a:p>
        <a:p>
          <a:endParaRPr lang="pt-PT" sz="1200" dirty="0"/>
        </a:p>
      </dgm:t>
    </dgm:pt>
    <dgm:pt modelId="{F80997CB-C9BF-44C1-8190-56CB0BBF81CD}" type="sibTrans" cxnId="{1B4FF013-F497-4D99-9F64-5A9C2F27069A}">
      <dgm:prSet/>
      <dgm:spPr/>
      <dgm:t>
        <a:bodyPr/>
        <a:lstStyle/>
        <a:p>
          <a:endParaRPr lang="pt-PT"/>
        </a:p>
      </dgm:t>
    </dgm:pt>
    <dgm:pt modelId="{C4A0ABA4-A24E-40E5-9C19-D95FFCE62B0F}" type="parTrans" cxnId="{1B4FF013-F497-4D99-9F64-5A9C2F27069A}">
      <dgm:prSet/>
      <dgm:spPr/>
      <dgm:t>
        <a:bodyPr/>
        <a:lstStyle/>
        <a:p>
          <a:endParaRPr lang="pt-PT"/>
        </a:p>
      </dgm:t>
    </dgm:pt>
    <dgm:pt modelId="{F3182662-091C-4504-958C-110D1B9FCE72}">
      <dgm:prSet phldrT="[Texto]" custT="1"/>
      <dgm:spPr/>
      <dgm:t>
        <a:bodyPr/>
        <a:lstStyle/>
        <a:p>
          <a:r>
            <a:rPr lang="pt-PT" sz="1200" dirty="0" smtClean="0">
              <a:latin typeface="Arial" panose="020B0604020202020204" pitchFamily="34" charset="0"/>
              <a:cs typeface="Arial" panose="020B0604020202020204" pitchFamily="34" charset="0"/>
            </a:rPr>
            <a:t>3</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Develop an action plan to implement a pilot project based on the deposit refund for plastic bottles from the Western Region</a:t>
          </a:r>
          <a:endParaRPr lang="pt-PT" sz="1200" dirty="0"/>
        </a:p>
      </dgm:t>
    </dgm:pt>
    <dgm:pt modelId="{2BBC4001-E31A-4F74-BE10-504A5D712C65}" type="sibTrans" cxnId="{290AA42F-B7D0-4EE8-A582-BC292DABBD58}">
      <dgm:prSet/>
      <dgm:spPr/>
      <dgm:t>
        <a:bodyPr/>
        <a:lstStyle/>
        <a:p>
          <a:endParaRPr lang="pt-PT"/>
        </a:p>
      </dgm:t>
    </dgm:pt>
    <dgm:pt modelId="{F9D44F9F-9990-4F36-9352-80C6238F8D2E}" type="parTrans" cxnId="{290AA42F-B7D0-4EE8-A582-BC292DABBD58}">
      <dgm:prSet/>
      <dgm:spPr/>
      <dgm:t>
        <a:bodyPr/>
        <a:lstStyle/>
        <a:p>
          <a:endParaRPr lang="pt-PT"/>
        </a:p>
      </dgm:t>
    </dgm:pt>
    <dgm:pt modelId="{615BA247-D41E-4612-9873-4A71130E5001}">
      <dgm:prSet phldrT="[Texto]" custT="1"/>
      <dgm:spPr/>
      <dgm:t>
        <a:bodyPr/>
        <a:lstStyle/>
        <a:p>
          <a:r>
            <a:rPr lang="pt-PT" sz="1200" dirty="0" smtClean="0">
              <a:latin typeface="Arial" panose="020B0604020202020204" pitchFamily="34" charset="0"/>
              <a:cs typeface="Arial" panose="020B0604020202020204" pitchFamily="34" charset="0"/>
            </a:rPr>
            <a:t>2</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Organize a field trip to Norway to learn about the donor country's refund system</a:t>
          </a:r>
          <a:endParaRPr lang="pt-PT" sz="1200" dirty="0"/>
        </a:p>
      </dgm:t>
    </dgm:pt>
    <dgm:pt modelId="{D583C66E-6406-424C-85E6-34109E671B4D}" type="sibTrans" cxnId="{4CEC9866-0068-45BE-A0C3-7D7587D6E0A6}">
      <dgm:prSet/>
      <dgm:spPr/>
      <dgm:t>
        <a:bodyPr/>
        <a:lstStyle/>
        <a:p>
          <a:endParaRPr lang="pt-PT"/>
        </a:p>
      </dgm:t>
    </dgm:pt>
    <dgm:pt modelId="{077BCC3C-C3C9-46D4-977A-40137BE722A9}" type="parTrans" cxnId="{4CEC9866-0068-45BE-A0C3-7D7587D6E0A6}">
      <dgm:prSet/>
      <dgm:spPr/>
      <dgm:t>
        <a:bodyPr/>
        <a:lstStyle/>
        <a:p>
          <a:endParaRPr lang="pt-PT"/>
        </a:p>
      </dgm:t>
    </dgm:pt>
    <dgm:pt modelId="{4E042848-3057-4986-BFE5-B040DF13EB47}">
      <dgm:prSet phldrT="[Texto]" custT="1"/>
      <dgm:spPr/>
      <dgm:t>
        <a:bodyPr/>
        <a:lstStyle/>
        <a:p>
          <a:r>
            <a:rPr lang="pt-PT" sz="1200" b="0" dirty="0" smtClean="0">
              <a:latin typeface="Arial" panose="020B0604020202020204" pitchFamily="34" charset="0"/>
              <a:cs typeface="Arial" panose="020B0604020202020204" pitchFamily="34" charset="0"/>
            </a:rPr>
            <a:t>1) </a:t>
          </a:r>
          <a:r>
            <a:rPr lang="en-US" sz="1200" b="0" dirty="0" smtClean="0">
              <a:latin typeface="Arial" panose="020B0604020202020204" pitchFamily="34" charset="0"/>
              <a:cs typeface="Arial" panose="020B0604020202020204" pitchFamily="34" charset="0"/>
            </a:rPr>
            <a:t>Develop a diagnostic study on the State of the Art of the Deposit Refund System for plastic bottles in close collaboration with our Norwegian partner</a:t>
          </a:r>
          <a:endParaRPr lang="pt-PT" sz="1200" b="0" dirty="0"/>
        </a:p>
      </dgm:t>
    </dgm:pt>
    <dgm:pt modelId="{0F87090A-4ECA-4F81-B1DF-3679E0CAD1EB}" type="sibTrans" cxnId="{A80A8E58-6D45-4F61-803E-0A201D1AB6EB}">
      <dgm:prSet/>
      <dgm:spPr/>
      <dgm:t>
        <a:bodyPr/>
        <a:lstStyle/>
        <a:p>
          <a:endParaRPr lang="pt-PT"/>
        </a:p>
      </dgm:t>
    </dgm:pt>
    <dgm:pt modelId="{1F4C1ED3-F05E-4B6E-B94D-606FA03A8C13}" type="parTrans" cxnId="{A80A8E58-6D45-4F61-803E-0A201D1AB6EB}">
      <dgm:prSet/>
      <dgm:spPr/>
      <dgm:t>
        <a:bodyPr/>
        <a:lstStyle/>
        <a:p>
          <a:endParaRPr lang="pt-PT"/>
        </a:p>
      </dgm:t>
    </dgm:pt>
    <dgm:pt modelId="{C90C6E22-ECCC-464C-9975-E31011E30C13}">
      <dgm:prSet phldrT="[Texto]" custT="1"/>
      <dgm:spPr/>
      <dgm:t>
        <a:bodyPr/>
        <a:lstStyle/>
        <a:p>
          <a:r>
            <a:rPr lang="pt-PT" sz="1200" dirty="0" smtClean="0">
              <a:latin typeface="Arial" panose="020B0604020202020204" pitchFamily="34" charset="0"/>
              <a:cs typeface="Arial" panose="020B0604020202020204" pitchFamily="34" charset="0"/>
            </a:rPr>
            <a:t>4</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Design, implement and test, through the development of a pilot project in the West Region, the future incentive system for the return of non-reusable plastic bottles, </a:t>
          </a:r>
          <a:r>
            <a:rPr lang="pt-PT" sz="1200" dirty="0" err="1" smtClean="0">
              <a:latin typeface="Arial" panose="020B0604020202020204" pitchFamily="34" charset="0"/>
              <a:cs typeface="Arial" panose="020B0604020202020204" pitchFamily="34" charset="0"/>
            </a:rPr>
            <a:t>making</a:t>
          </a:r>
          <a:r>
            <a:rPr lang="pt-PT" sz="1200" dirty="0" smtClean="0">
              <a:latin typeface="Arial" panose="020B0604020202020204" pitchFamily="34" charset="0"/>
              <a:cs typeface="Arial" panose="020B0604020202020204" pitchFamily="34" charset="0"/>
            </a:rPr>
            <a:t> use </a:t>
          </a:r>
          <a:r>
            <a:rPr lang="pt-PT" sz="1200" dirty="0" err="1" smtClean="0">
              <a:latin typeface="Arial" panose="020B0604020202020204" pitchFamily="34" charset="0"/>
              <a:cs typeface="Arial" panose="020B0604020202020204" pitchFamily="34" charset="0"/>
            </a:rPr>
            <a:t>of</a:t>
          </a:r>
          <a:r>
            <a:rPr lang="pt-PT" sz="1200" dirty="0" smtClean="0">
              <a:latin typeface="Arial" panose="020B0604020202020204" pitchFamily="34" charset="0"/>
              <a:cs typeface="Arial" panose="020B0604020202020204" pitchFamily="34" charset="0"/>
            </a:rPr>
            <a:t> </a:t>
          </a:r>
          <a:r>
            <a:rPr lang="pt-PT" sz="1200" dirty="0" err="1" smtClean="0">
              <a:latin typeface="Arial" panose="020B0604020202020204" pitchFamily="34" charset="0"/>
              <a:cs typeface="Arial" panose="020B0604020202020204" pitchFamily="34" charset="0"/>
            </a:rPr>
            <a:t>our</a:t>
          </a:r>
          <a:r>
            <a:rPr lang="pt-PT"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Norwegian partner´s experience</a:t>
          </a:r>
          <a:r>
            <a:rPr lang="pt-PT" sz="1200" dirty="0" smtClean="0">
              <a:latin typeface="Arial" panose="020B0604020202020204" pitchFamily="34" charset="0"/>
              <a:cs typeface="Arial" panose="020B0604020202020204" pitchFamily="34" charset="0"/>
            </a:rPr>
            <a:t>.</a:t>
          </a:r>
          <a:endParaRPr lang="pt-PT" sz="1200" dirty="0"/>
        </a:p>
      </dgm:t>
    </dgm:pt>
    <dgm:pt modelId="{1BD46D4B-D7A9-4BE4-985F-001420020D10}" type="sibTrans" cxnId="{EDFCD9C4-2059-4CE1-B36C-8ED5139E3606}">
      <dgm:prSet/>
      <dgm:spPr/>
      <dgm:t>
        <a:bodyPr/>
        <a:lstStyle/>
        <a:p>
          <a:endParaRPr lang="pt-PT"/>
        </a:p>
      </dgm:t>
    </dgm:pt>
    <dgm:pt modelId="{9AE46BA5-DDF3-445C-A0A7-1C81051184CA}" type="parTrans" cxnId="{EDFCD9C4-2059-4CE1-B36C-8ED5139E3606}">
      <dgm:prSet/>
      <dgm:spPr/>
      <dgm:t>
        <a:bodyPr/>
        <a:lstStyle/>
        <a:p>
          <a:endParaRPr lang="pt-PT"/>
        </a:p>
      </dgm:t>
    </dgm:pt>
    <dgm:pt modelId="{926C4213-62FE-4AA7-B5FA-CF142586E94D}" type="pres">
      <dgm:prSet presAssocID="{C7157C61-DACD-47C5-8DAC-AC01394D167E}" presName="Name0" presStyleCnt="0">
        <dgm:presLayoutVars>
          <dgm:dir/>
          <dgm:resizeHandles val="exact"/>
        </dgm:presLayoutVars>
      </dgm:prSet>
      <dgm:spPr/>
      <dgm:t>
        <a:bodyPr/>
        <a:lstStyle/>
        <a:p>
          <a:endParaRPr lang="pt-PT"/>
        </a:p>
      </dgm:t>
    </dgm:pt>
    <dgm:pt modelId="{8F498D1B-A8A4-4A56-BF6D-4B132BC07DB6}" type="pres">
      <dgm:prSet presAssocID="{4E042848-3057-4986-BFE5-B040DF13EB47}" presName="Name5" presStyleLbl="vennNode1" presStyleIdx="0" presStyleCnt="5">
        <dgm:presLayoutVars>
          <dgm:bulletEnabled val="1"/>
        </dgm:presLayoutVars>
      </dgm:prSet>
      <dgm:spPr/>
      <dgm:t>
        <a:bodyPr/>
        <a:lstStyle/>
        <a:p>
          <a:endParaRPr lang="pt-PT"/>
        </a:p>
      </dgm:t>
    </dgm:pt>
    <dgm:pt modelId="{98B000A4-3D58-404B-B54A-9AF6FFDC8824}" type="pres">
      <dgm:prSet presAssocID="{0F87090A-4ECA-4F81-B1DF-3679E0CAD1EB}" presName="space" presStyleCnt="0"/>
      <dgm:spPr/>
    </dgm:pt>
    <dgm:pt modelId="{90ED5F64-D387-4133-9959-D9CC7204937F}" type="pres">
      <dgm:prSet presAssocID="{615BA247-D41E-4612-9873-4A71130E5001}" presName="Name5" presStyleLbl="vennNode1" presStyleIdx="1" presStyleCnt="5">
        <dgm:presLayoutVars>
          <dgm:bulletEnabled val="1"/>
        </dgm:presLayoutVars>
      </dgm:prSet>
      <dgm:spPr/>
      <dgm:t>
        <a:bodyPr/>
        <a:lstStyle/>
        <a:p>
          <a:endParaRPr lang="pt-PT"/>
        </a:p>
      </dgm:t>
    </dgm:pt>
    <dgm:pt modelId="{4D900075-A3C7-4418-8AB2-36722DA53AA1}" type="pres">
      <dgm:prSet presAssocID="{D583C66E-6406-424C-85E6-34109E671B4D}" presName="space" presStyleCnt="0"/>
      <dgm:spPr/>
    </dgm:pt>
    <dgm:pt modelId="{36C41A67-9AAC-489C-B5B7-C8A02BC3CF09}" type="pres">
      <dgm:prSet presAssocID="{F3182662-091C-4504-958C-110D1B9FCE72}" presName="Name5" presStyleLbl="vennNode1" presStyleIdx="2" presStyleCnt="5">
        <dgm:presLayoutVars>
          <dgm:bulletEnabled val="1"/>
        </dgm:presLayoutVars>
      </dgm:prSet>
      <dgm:spPr/>
      <dgm:t>
        <a:bodyPr/>
        <a:lstStyle/>
        <a:p>
          <a:endParaRPr lang="pt-PT"/>
        </a:p>
      </dgm:t>
    </dgm:pt>
    <dgm:pt modelId="{3CAE2C18-1415-4A0C-A467-83ABED86BA77}" type="pres">
      <dgm:prSet presAssocID="{2BBC4001-E31A-4F74-BE10-504A5D712C65}" presName="space" presStyleCnt="0"/>
      <dgm:spPr/>
    </dgm:pt>
    <dgm:pt modelId="{0497A543-338D-4F27-AF11-C5719C2D7F6A}" type="pres">
      <dgm:prSet presAssocID="{C90C6E22-ECCC-464C-9975-E31011E30C13}" presName="Name5" presStyleLbl="vennNode1" presStyleIdx="3" presStyleCnt="5">
        <dgm:presLayoutVars>
          <dgm:bulletEnabled val="1"/>
        </dgm:presLayoutVars>
      </dgm:prSet>
      <dgm:spPr/>
      <dgm:t>
        <a:bodyPr/>
        <a:lstStyle/>
        <a:p>
          <a:endParaRPr lang="pt-PT"/>
        </a:p>
      </dgm:t>
    </dgm:pt>
    <dgm:pt modelId="{90D9223B-B276-4678-B545-1D3ED2EE7557}" type="pres">
      <dgm:prSet presAssocID="{1BD46D4B-D7A9-4BE4-985F-001420020D10}" presName="space" presStyleCnt="0"/>
      <dgm:spPr/>
    </dgm:pt>
    <dgm:pt modelId="{B22D368E-EEB3-484B-B157-9D36DE178AFB}" type="pres">
      <dgm:prSet presAssocID="{804EECB0-E055-4461-9BBA-35026635AA06}" presName="Name5" presStyleLbl="vennNode1" presStyleIdx="4" presStyleCnt="5">
        <dgm:presLayoutVars>
          <dgm:bulletEnabled val="1"/>
        </dgm:presLayoutVars>
      </dgm:prSet>
      <dgm:spPr/>
      <dgm:t>
        <a:bodyPr/>
        <a:lstStyle/>
        <a:p>
          <a:endParaRPr lang="pt-PT"/>
        </a:p>
      </dgm:t>
    </dgm:pt>
  </dgm:ptLst>
  <dgm:cxnLst>
    <dgm:cxn modelId="{1B4FF013-F497-4D99-9F64-5A9C2F27069A}" srcId="{C7157C61-DACD-47C5-8DAC-AC01394D167E}" destId="{804EECB0-E055-4461-9BBA-35026635AA06}" srcOrd="4" destOrd="0" parTransId="{C4A0ABA4-A24E-40E5-9C19-D95FFCE62B0F}" sibTransId="{F80997CB-C9BF-44C1-8190-56CB0BBF81CD}"/>
    <dgm:cxn modelId="{A80A8E58-6D45-4F61-803E-0A201D1AB6EB}" srcId="{C7157C61-DACD-47C5-8DAC-AC01394D167E}" destId="{4E042848-3057-4986-BFE5-B040DF13EB47}" srcOrd="0" destOrd="0" parTransId="{1F4C1ED3-F05E-4B6E-B94D-606FA03A8C13}" sibTransId="{0F87090A-4ECA-4F81-B1DF-3679E0CAD1EB}"/>
    <dgm:cxn modelId="{EDFCD9C4-2059-4CE1-B36C-8ED5139E3606}" srcId="{C7157C61-DACD-47C5-8DAC-AC01394D167E}" destId="{C90C6E22-ECCC-464C-9975-E31011E30C13}" srcOrd="3" destOrd="0" parTransId="{9AE46BA5-DDF3-445C-A0A7-1C81051184CA}" sibTransId="{1BD46D4B-D7A9-4BE4-985F-001420020D10}"/>
    <dgm:cxn modelId="{4CEC9866-0068-45BE-A0C3-7D7587D6E0A6}" srcId="{C7157C61-DACD-47C5-8DAC-AC01394D167E}" destId="{615BA247-D41E-4612-9873-4A71130E5001}" srcOrd="1" destOrd="0" parTransId="{077BCC3C-C3C9-46D4-977A-40137BE722A9}" sibTransId="{D583C66E-6406-424C-85E6-34109E671B4D}"/>
    <dgm:cxn modelId="{290AA42F-B7D0-4EE8-A582-BC292DABBD58}" srcId="{C7157C61-DACD-47C5-8DAC-AC01394D167E}" destId="{F3182662-091C-4504-958C-110D1B9FCE72}" srcOrd="2" destOrd="0" parTransId="{F9D44F9F-9990-4F36-9352-80C6238F8D2E}" sibTransId="{2BBC4001-E31A-4F74-BE10-504A5D712C65}"/>
    <dgm:cxn modelId="{316C11B9-92C1-4E69-A399-290CE7384862}" type="presOf" srcId="{F3182662-091C-4504-958C-110D1B9FCE72}" destId="{36C41A67-9AAC-489C-B5B7-C8A02BC3CF09}" srcOrd="0" destOrd="0" presId="urn:microsoft.com/office/officeart/2005/8/layout/venn3"/>
    <dgm:cxn modelId="{0852C180-EAAC-418E-93F8-4B304F12CAE0}" type="presOf" srcId="{615BA247-D41E-4612-9873-4A71130E5001}" destId="{90ED5F64-D387-4133-9959-D9CC7204937F}" srcOrd="0" destOrd="0" presId="urn:microsoft.com/office/officeart/2005/8/layout/venn3"/>
    <dgm:cxn modelId="{D745D687-F733-4D29-AF31-0BBCB3C3C755}" type="presOf" srcId="{C90C6E22-ECCC-464C-9975-E31011E30C13}" destId="{0497A543-338D-4F27-AF11-C5719C2D7F6A}" srcOrd="0" destOrd="0" presId="urn:microsoft.com/office/officeart/2005/8/layout/venn3"/>
    <dgm:cxn modelId="{73678AB4-17A8-44D2-9A39-62495B2BD412}" type="presOf" srcId="{C7157C61-DACD-47C5-8DAC-AC01394D167E}" destId="{926C4213-62FE-4AA7-B5FA-CF142586E94D}" srcOrd="0" destOrd="0" presId="urn:microsoft.com/office/officeart/2005/8/layout/venn3"/>
    <dgm:cxn modelId="{4768190F-3278-416A-99A2-E09CECA5FC44}" type="presOf" srcId="{804EECB0-E055-4461-9BBA-35026635AA06}" destId="{B22D368E-EEB3-484B-B157-9D36DE178AFB}" srcOrd="0" destOrd="0" presId="urn:microsoft.com/office/officeart/2005/8/layout/venn3"/>
    <dgm:cxn modelId="{3E1DCC25-1535-4D99-8861-099D59A2764E}" type="presOf" srcId="{4E042848-3057-4986-BFE5-B040DF13EB47}" destId="{8F498D1B-A8A4-4A56-BF6D-4B132BC07DB6}" srcOrd="0" destOrd="0" presId="urn:microsoft.com/office/officeart/2005/8/layout/venn3"/>
    <dgm:cxn modelId="{AAA2A194-DCDB-42E6-830E-49433B2AF825}" type="presParOf" srcId="{926C4213-62FE-4AA7-B5FA-CF142586E94D}" destId="{8F498D1B-A8A4-4A56-BF6D-4B132BC07DB6}" srcOrd="0" destOrd="0" presId="urn:microsoft.com/office/officeart/2005/8/layout/venn3"/>
    <dgm:cxn modelId="{7504300F-DFD9-4802-8FD3-B40B9C7AA6A7}" type="presParOf" srcId="{926C4213-62FE-4AA7-B5FA-CF142586E94D}" destId="{98B000A4-3D58-404B-B54A-9AF6FFDC8824}" srcOrd="1" destOrd="0" presId="urn:microsoft.com/office/officeart/2005/8/layout/venn3"/>
    <dgm:cxn modelId="{E5166C38-420A-48C5-832E-A8AFEFF571A2}" type="presParOf" srcId="{926C4213-62FE-4AA7-B5FA-CF142586E94D}" destId="{90ED5F64-D387-4133-9959-D9CC7204937F}" srcOrd="2" destOrd="0" presId="urn:microsoft.com/office/officeart/2005/8/layout/venn3"/>
    <dgm:cxn modelId="{833F2EDA-4834-4A41-B231-5D95016DDCF2}" type="presParOf" srcId="{926C4213-62FE-4AA7-B5FA-CF142586E94D}" destId="{4D900075-A3C7-4418-8AB2-36722DA53AA1}" srcOrd="3" destOrd="0" presId="urn:microsoft.com/office/officeart/2005/8/layout/venn3"/>
    <dgm:cxn modelId="{5D8DC983-FBFE-429F-9EE3-F08C7D59DB27}" type="presParOf" srcId="{926C4213-62FE-4AA7-B5FA-CF142586E94D}" destId="{36C41A67-9AAC-489C-B5B7-C8A02BC3CF09}" srcOrd="4" destOrd="0" presId="urn:microsoft.com/office/officeart/2005/8/layout/venn3"/>
    <dgm:cxn modelId="{8781D874-11D3-4C0B-80C2-6201F2301EE0}" type="presParOf" srcId="{926C4213-62FE-4AA7-B5FA-CF142586E94D}" destId="{3CAE2C18-1415-4A0C-A467-83ABED86BA77}" srcOrd="5" destOrd="0" presId="urn:microsoft.com/office/officeart/2005/8/layout/venn3"/>
    <dgm:cxn modelId="{F0D1F459-715C-4690-B218-791EA1D72575}" type="presParOf" srcId="{926C4213-62FE-4AA7-B5FA-CF142586E94D}" destId="{0497A543-338D-4F27-AF11-C5719C2D7F6A}" srcOrd="6" destOrd="0" presId="urn:microsoft.com/office/officeart/2005/8/layout/venn3"/>
    <dgm:cxn modelId="{5DF7256D-67DA-434E-B247-9C5F7CFAA44A}" type="presParOf" srcId="{926C4213-62FE-4AA7-B5FA-CF142586E94D}" destId="{90D9223B-B276-4678-B545-1D3ED2EE7557}" srcOrd="7" destOrd="0" presId="urn:microsoft.com/office/officeart/2005/8/layout/venn3"/>
    <dgm:cxn modelId="{D3561EC2-7194-4389-B34D-A39477456339}" type="presParOf" srcId="{926C4213-62FE-4AA7-B5FA-CF142586E94D}" destId="{B22D368E-EEB3-484B-B157-9D36DE178AFB}"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157C61-DACD-47C5-8DAC-AC01394D167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pt-PT"/>
        </a:p>
      </dgm:t>
    </dgm:pt>
    <dgm:pt modelId="{804EECB0-E055-4461-9BBA-35026635AA06}">
      <dgm:prSet phldrT="[Texto]" custT="1"/>
      <dgm:spPr/>
      <dgm:t>
        <a:bodyPr/>
        <a:lstStyle/>
        <a:p>
          <a:r>
            <a:rPr lang="pt-PT" sz="1200" dirty="0" smtClean="0">
              <a:latin typeface="Arial" panose="020B0604020202020204" pitchFamily="34" charset="0"/>
              <a:cs typeface="Arial" panose="020B0604020202020204" pitchFamily="34" charset="0"/>
            </a:rPr>
            <a:t>10</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Develop the project's communication plan</a:t>
          </a:r>
          <a:endParaRPr lang="pt-PT" sz="1200" dirty="0"/>
        </a:p>
      </dgm:t>
    </dgm:pt>
    <dgm:pt modelId="{F80997CB-C9BF-44C1-8190-56CB0BBF81CD}" type="sibTrans" cxnId="{1B4FF013-F497-4D99-9F64-5A9C2F27069A}">
      <dgm:prSet/>
      <dgm:spPr/>
      <dgm:t>
        <a:bodyPr/>
        <a:lstStyle/>
        <a:p>
          <a:endParaRPr lang="pt-PT"/>
        </a:p>
      </dgm:t>
    </dgm:pt>
    <dgm:pt modelId="{C4A0ABA4-A24E-40E5-9C19-D95FFCE62B0F}" type="parTrans" cxnId="{1B4FF013-F497-4D99-9F64-5A9C2F27069A}">
      <dgm:prSet/>
      <dgm:spPr/>
      <dgm:t>
        <a:bodyPr/>
        <a:lstStyle/>
        <a:p>
          <a:endParaRPr lang="pt-PT"/>
        </a:p>
      </dgm:t>
    </dgm:pt>
    <dgm:pt modelId="{F3182662-091C-4504-958C-110D1B9FCE72}">
      <dgm:prSet phldrT="[Texto]" custT="1"/>
      <dgm:spPr/>
      <dgm:t>
        <a:bodyPr/>
        <a:lstStyle/>
        <a:p>
          <a:r>
            <a:rPr lang="pt-PT" sz="1200" dirty="0" smtClean="0">
              <a:latin typeface="Arial" panose="020B0604020202020204" pitchFamily="34" charset="0"/>
              <a:cs typeface="Arial" panose="020B0604020202020204" pitchFamily="34" charset="0"/>
            </a:rPr>
            <a:t>8</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Place 30 pieces of equipment in the 12 municipalities of the West</a:t>
          </a:r>
          <a:endParaRPr lang="pt-PT" sz="1200" dirty="0"/>
        </a:p>
      </dgm:t>
    </dgm:pt>
    <dgm:pt modelId="{2BBC4001-E31A-4F74-BE10-504A5D712C65}" type="sibTrans" cxnId="{290AA42F-B7D0-4EE8-A582-BC292DABBD58}">
      <dgm:prSet/>
      <dgm:spPr/>
      <dgm:t>
        <a:bodyPr/>
        <a:lstStyle/>
        <a:p>
          <a:endParaRPr lang="pt-PT"/>
        </a:p>
      </dgm:t>
    </dgm:pt>
    <dgm:pt modelId="{F9D44F9F-9990-4F36-9352-80C6238F8D2E}" type="parTrans" cxnId="{290AA42F-B7D0-4EE8-A582-BC292DABBD58}">
      <dgm:prSet/>
      <dgm:spPr/>
      <dgm:t>
        <a:bodyPr/>
        <a:lstStyle/>
        <a:p>
          <a:endParaRPr lang="pt-PT"/>
        </a:p>
      </dgm:t>
    </dgm:pt>
    <dgm:pt modelId="{615BA247-D41E-4612-9873-4A71130E5001}">
      <dgm:prSet phldrT="[Texto]" custT="1"/>
      <dgm:spPr/>
      <dgm:t>
        <a:bodyPr/>
        <a:lstStyle/>
        <a:p>
          <a:r>
            <a:rPr lang="pt-PT" sz="1200" dirty="0" smtClean="0">
              <a:latin typeface="Arial" panose="020B0604020202020204" pitchFamily="34" charset="0"/>
              <a:cs typeface="Arial" panose="020B0604020202020204" pitchFamily="34" charset="0"/>
            </a:rPr>
            <a:t>7</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Purchase equipment and solutions through public procurement</a:t>
          </a:r>
          <a:endParaRPr lang="pt-PT" sz="1200" dirty="0" smtClean="0">
            <a:latin typeface="Arial" panose="020B0604020202020204" pitchFamily="34" charset="0"/>
            <a:cs typeface="Arial" panose="020B0604020202020204" pitchFamily="34" charset="0"/>
          </a:endParaRPr>
        </a:p>
      </dgm:t>
    </dgm:pt>
    <dgm:pt modelId="{D583C66E-6406-424C-85E6-34109E671B4D}" type="sibTrans" cxnId="{4CEC9866-0068-45BE-A0C3-7D7587D6E0A6}">
      <dgm:prSet/>
      <dgm:spPr/>
      <dgm:t>
        <a:bodyPr/>
        <a:lstStyle/>
        <a:p>
          <a:endParaRPr lang="pt-PT"/>
        </a:p>
      </dgm:t>
    </dgm:pt>
    <dgm:pt modelId="{077BCC3C-C3C9-46D4-977A-40137BE722A9}" type="parTrans" cxnId="{4CEC9866-0068-45BE-A0C3-7D7587D6E0A6}">
      <dgm:prSet/>
      <dgm:spPr/>
      <dgm:t>
        <a:bodyPr/>
        <a:lstStyle/>
        <a:p>
          <a:endParaRPr lang="pt-PT"/>
        </a:p>
      </dgm:t>
    </dgm:pt>
    <dgm:pt modelId="{4E042848-3057-4986-BFE5-B040DF13EB47}">
      <dgm:prSet phldrT="[Texto]" custT="1"/>
      <dgm:spPr/>
      <dgm:t>
        <a:bodyPr/>
        <a:lstStyle/>
        <a:p>
          <a:r>
            <a:rPr lang="pt-PT" sz="1200" b="0" dirty="0" smtClean="0">
              <a:latin typeface="Arial" panose="020B0604020202020204" pitchFamily="34" charset="0"/>
              <a:cs typeface="Arial" panose="020B0604020202020204" pitchFamily="34" charset="0"/>
            </a:rPr>
            <a:t>6</a:t>
          </a:r>
          <a:r>
            <a:rPr lang="pt-PT" sz="1200" b="0" dirty="0" smtClean="0">
              <a:latin typeface="Arial" panose="020B0604020202020204" pitchFamily="34" charset="0"/>
              <a:cs typeface="Arial" panose="020B0604020202020204" pitchFamily="34" charset="0"/>
            </a:rPr>
            <a:t>)</a:t>
          </a:r>
          <a:r>
            <a:rPr lang="en-US" sz="1200" b="0" dirty="0" smtClean="0">
              <a:latin typeface="Arial" panose="020B0604020202020204" pitchFamily="34" charset="0"/>
              <a:cs typeface="Arial" panose="020B0604020202020204" pitchFamily="34" charset="0"/>
            </a:rPr>
            <a:t> Negotiate partnerships and develop protocols with beverage industry entities, retail companies, transport companies and environmental and social inclusion entities that will benefit from project donations</a:t>
          </a:r>
          <a:endParaRPr lang="pt-PT" sz="1200" b="0" dirty="0" smtClean="0">
            <a:latin typeface="Arial" panose="020B0604020202020204" pitchFamily="34" charset="0"/>
            <a:cs typeface="Arial" panose="020B0604020202020204" pitchFamily="34" charset="0"/>
          </a:endParaRPr>
        </a:p>
      </dgm:t>
    </dgm:pt>
    <dgm:pt modelId="{0F87090A-4ECA-4F81-B1DF-3679E0CAD1EB}" type="sibTrans" cxnId="{A80A8E58-6D45-4F61-803E-0A201D1AB6EB}">
      <dgm:prSet/>
      <dgm:spPr/>
      <dgm:t>
        <a:bodyPr/>
        <a:lstStyle/>
        <a:p>
          <a:endParaRPr lang="pt-PT"/>
        </a:p>
      </dgm:t>
    </dgm:pt>
    <dgm:pt modelId="{1F4C1ED3-F05E-4B6E-B94D-606FA03A8C13}" type="parTrans" cxnId="{A80A8E58-6D45-4F61-803E-0A201D1AB6EB}">
      <dgm:prSet/>
      <dgm:spPr/>
      <dgm:t>
        <a:bodyPr/>
        <a:lstStyle/>
        <a:p>
          <a:endParaRPr lang="pt-PT"/>
        </a:p>
      </dgm:t>
    </dgm:pt>
    <dgm:pt modelId="{C90C6E22-ECCC-464C-9975-E31011E30C13}">
      <dgm:prSet phldrT="[Texto]" custT="1"/>
      <dgm:spPr/>
      <dgm:t>
        <a:bodyPr/>
        <a:lstStyle/>
        <a:p>
          <a:r>
            <a:rPr lang="pt-PT" sz="1200" dirty="0" smtClean="0">
              <a:latin typeface="Arial" panose="020B0604020202020204" pitchFamily="34" charset="0"/>
              <a:cs typeface="Arial" panose="020B0604020202020204" pitchFamily="34" charset="0"/>
            </a:rPr>
            <a:t>9</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Implement collection through automatic equipment that allows the refund of the deposit in discount tickets at the supermarket, in the sale of tickets / passes and / or donations to social solidarity institutions</a:t>
          </a:r>
          <a:endParaRPr lang="pt-PT" sz="1200" dirty="0"/>
        </a:p>
      </dgm:t>
    </dgm:pt>
    <dgm:pt modelId="{1BD46D4B-D7A9-4BE4-985F-001420020D10}" type="sibTrans" cxnId="{EDFCD9C4-2059-4CE1-B36C-8ED5139E3606}">
      <dgm:prSet/>
      <dgm:spPr/>
      <dgm:t>
        <a:bodyPr/>
        <a:lstStyle/>
        <a:p>
          <a:endParaRPr lang="pt-PT"/>
        </a:p>
      </dgm:t>
    </dgm:pt>
    <dgm:pt modelId="{9AE46BA5-DDF3-445C-A0A7-1C81051184CA}" type="parTrans" cxnId="{EDFCD9C4-2059-4CE1-B36C-8ED5139E3606}">
      <dgm:prSet/>
      <dgm:spPr/>
      <dgm:t>
        <a:bodyPr/>
        <a:lstStyle/>
        <a:p>
          <a:endParaRPr lang="pt-PT"/>
        </a:p>
      </dgm:t>
    </dgm:pt>
    <dgm:pt modelId="{926C4213-62FE-4AA7-B5FA-CF142586E94D}" type="pres">
      <dgm:prSet presAssocID="{C7157C61-DACD-47C5-8DAC-AC01394D167E}" presName="Name0" presStyleCnt="0">
        <dgm:presLayoutVars>
          <dgm:dir/>
          <dgm:resizeHandles val="exact"/>
        </dgm:presLayoutVars>
      </dgm:prSet>
      <dgm:spPr/>
      <dgm:t>
        <a:bodyPr/>
        <a:lstStyle/>
        <a:p>
          <a:endParaRPr lang="pt-PT"/>
        </a:p>
      </dgm:t>
    </dgm:pt>
    <dgm:pt modelId="{8F498D1B-A8A4-4A56-BF6D-4B132BC07DB6}" type="pres">
      <dgm:prSet presAssocID="{4E042848-3057-4986-BFE5-B040DF13EB47}" presName="Name5" presStyleLbl="vennNode1" presStyleIdx="0" presStyleCnt="5">
        <dgm:presLayoutVars>
          <dgm:bulletEnabled val="1"/>
        </dgm:presLayoutVars>
      </dgm:prSet>
      <dgm:spPr/>
      <dgm:t>
        <a:bodyPr/>
        <a:lstStyle/>
        <a:p>
          <a:endParaRPr lang="pt-PT"/>
        </a:p>
      </dgm:t>
    </dgm:pt>
    <dgm:pt modelId="{98B000A4-3D58-404B-B54A-9AF6FFDC8824}" type="pres">
      <dgm:prSet presAssocID="{0F87090A-4ECA-4F81-B1DF-3679E0CAD1EB}" presName="space" presStyleCnt="0"/>
      <dgm:spPr/>
    </dgm:pt>
    <dgm:pt modelId="{90ED5F64-D387-4133-9959-D9CC7204937F}" type="pres">
      <dgm:prSet presAssocID="{615BA247-D41E-4612-9873-4A71130E5001}" presName="Name5" presStyleLbl="vennNode1" presStyleIdx="1" presStyleCnt="5">
        <dgm:presLayoutVars>
          <dgm:bulletEnabled val="1"/>
        </dgm:presLayoutVars>
      </dgm:prSet>
      <dgm:spPr/>
      <dgm:t>
        <a:bodyPr/>
        <a:lstStyle/>
        <a:p>
          <a:endParaRPr lang="pt-PT"/>
        </a:p>
      </dgm:t>
    </dgm:pt>
    <dgm:pt modelId="{4D900075-A3C7-4418-8AB2-36722DA53AA1}" type="pres">
      <dgm:prSet presAssocID="{D583C66E-6406-424C-85E6-34109E671B4D}" presName="space" presStyleCnt="0"/>
      <dgm:spPr/>
    </dgm:pt>
    <dgm:pt modelId="{36C41A67-9AAC-489C-B5B7-C8A02BC3CF09}" type="pres">
      <dgm:prSet presAssocID="{F3182662-091C-4504-958C-110D1B9FCE72}" presName="Name5" presStyleLbl="vennNode1" presStyleIdx="2" presStyleCnt="5">
        <dgm:presLayoutVars>
          <dgm:bulletEnabled val="1"/>
        </dgm:presLayoutVars>
      </dgm:prSet>
      <dgm:spPr/>
      <dgm:t>
        <a:bodyPr/>
        <a:lstStyle/>
        <a:p>
          <a:endParaRPr lang="pt-PT"/>
        </a:p>
      </dgm:t>
    </dgm:pt>
    <dgm:pt modelId="{3CAE2C18-1415-4A0C-A467-83ABED86BA77}" type="pres">
      <dgm:prSet presAssocID="{2BBC4001-E31A-4F74-BE10-504A5D712C65}" presName="space" presStyleCnt="0"/>
      <dgm:spPr/>
    </dgm:pt>
    <dgm:pt modelId="{0497A543-338D-4F27-AF11-C5719C2D7F6A}" type="pres">
      <dgm:prSet presAssocID="{C90C6E22-ECCC-464C-9975-E31011E30C13}" presName="Name5" presStyleLbl="vennNode1" presStyleIdx="3" presStyleCnt="5">
        <dgm:presLayoutVars>
          <dgm:bulletEnabled val="1"/>
        </dgm:presLayoutVars>
      </dgm:prSet>
      <dgm:spPr/>
      <dgm:t>
        <a:bodyPr/>
        <a:lstStyle/>
        <a:p>
          <a:endParaRPr lang="pt-PT"/>
        </a:p>
      </dgm:t>
    </dgm:pt>
    <dgm:pt modelId="{90D9223B-B276-4678-B545-1D3ED2EE7557}" type="pres">
      <dgm:prSet presAssocID="{1BD46D4B-D7A9-4BE4-985F-001420020D10}" presName="space" presStyleCnt="0"/>
      <dgm:spPr/>
    </dgm:pt>
    <dgm:pt modelId="{B22D368E-EEB3-484B-B157-9D36DE178AFB}" type="pres">
      <dgm:prSet presAssocID="{804EECB0-E055-4461-9BBA-35026635AA06}" presName="Name5" presStyleLbl="vennNode1" presStyleIdx="4" presStyleCnt="5">
        <dgm:presLayoutVars>
          <dgm:bulletEnabled val="1"/>
        </dgm:presLayoutVars>
      </dgm:prSet>
      <dgm:spPr/>
      <dgm:t>
        <a:bodyPr/>
        <a:lstStyle/>
        <a:p>
          <a:endParaRPr lang="pt-PT"/>
        </a:p>
      </dgm:t>
    </dgm:pt>
  </dgm:ptLst>
  <dgm:cxnLst>
    <dgm:cxn modelId="{1B4FF013-F497-4D99-9F64-5A9C2F27069A}" srcId="{C7157C61-DACD-47C5-8DAC-AC01394D167E}" destId="{804EECB0-E055-4461-9BBA-35026635AA06}" srcOrd="4" destOrd="0" parTransId="{C4A0ABA4-A24E-40E5-9C19-D95FFCE62B0F}" sibTransId="{F80997CB-C9BF-44C1-8190-56CB0BBF81CD}"/>
    <dgm:cxn modelId="{A80A8E58-6D45-4F61-803E-0A201D1AB6EB}" srcId="{C7157C61-DACD-47C5-8DAC-AC01394D167E}" destId="{4E042848-3057-4986-BFE5-B040DF13EB47}" srcOrd="0" destOrd="0" parTransId="{1F4C1ED3-F05E-4B6E-B94D-606FA03A8C13}" sibTransId="{0F87090A-4ECA-4F81-B1DF-3679E0CAD1EB}"/>
    <dgm:cxn modelId="{EDFCD9C4-2059-4CE1-B36C-8ED5139E3606}" srcId="{C7157C61-DACD-47C5-8DAC-AC01394D167E}" destId="{C90C6E22-ECCC-464C-9975-E31011E30C13}" srcOrd="3" destOrd="0" parTransId="{9AE46BA5-DDF3-445C-A0A7-1C81051184CA}" sibTransId="{1BD46D4B-D7A9-4BE4-985F-001420020D10}"/>
    <dgm:cxn modelId="{4CEC9866-0068-45BE-A0C3-7D7587D6E0A6}" srcId="{C7157C61-DACD-47C5-8DAC-AC01394D167E}" destId="{615BA247-D41E-4612-9873-4A71130E5001}" srcOrd="1" destOrd="0" parTransId="{077BCC3C-C3C9-46D4-977A-40137BE722A9}" sibTransId="{D583C66E-6406-424C-85E6-34109E671B4D}"/>
    <dgm:cxn modelId="{290AA42F-B7D0-4EE8-A582-BC292DABBD58}" srcId="{C7157C61-DACD-47C5-8DAC-AC01394D167E}" destId="{F3182662-091C-4504-958C-110D1B9FCE72}" srcOrd="2" destOrd="0" parTransId="{F9D44F9F-9990-4F36-9352-80C6238F8D2E}" sibTransId="{2BBC4001-E31A-4F74-BE10-504A5D712C65}"/>
    <dgm:cxn modelId="{316C11B9-92C1-4E69-A399-290CE7384862}" type="presOf" srcId="{F3182662-091C-4504-958C-110D1B9FCE72}" destId="{36C41A67-9AAC-489C-B5B7-C8A02BC3CF09}" srcOrd="0" destOrd="0" presId="urn:microsoft.com/office/officeart/2005/8/layout/venn3"/>
    <dgm:cxn modelId="{0852C180-EAAC-418E-93F8-4B304F12CAE0}" type="presOf" srcId="{615BA247-D41E-4612-9873-4A71130E5001}" destId="{90ED5F64-D387-4133-9959-D9CC7204937F}" srcOrd="0" destOrd="0" presId="urn:microsoft.com/office/officeart/2005/8/layout/venn3"/>
    <dgm:cxn modelId="{D745D687-F733-4D29-AF31-0BBCB3C3C755}" type="presOf" srcId="{C90C6E22-ECCC-464C-9975-E31011E30C13}" destId="{0497A543-338D-4F27-AF11-C5719C2D7F6A}" srcOrd="0" destOrd="0" presId="urn:microsoft.com/office/officeart/2005/8/layout/venn3"/>
    <dgm:cxn modelId="{73678AB4-17A8-44D2-9A39-62495B2BD412}" type="presOf" srcId="{C7157C61-DACD-47C5-8DAC-AC01394D167E}" destId="{926C4213-62FE-4AA7-B5FA-CF142586E94D}" srcOrd="0" destOrd="0" presId="urn:microsoft.com/office/officeart/2005/8/layout/venn3"/>
    <dgm:cxn modelId="{4768190F-3278-416A-99A2-E09CECA5FC44}" type="presOf" srcId="{804EECB0-E055-4461-9BBA-35026635AA06}" destId="{B22D368E-EEB3-484B-B157-9D36DE178AFB}" srcOrd="0" destOrd="0" presId="urn:microsoft.com/office/officeart/2005/8/layout/venn3"/>
    <dgm:cxn modelId="{3E1DCC25-1535-4D99-8861-099D59A2764E}" type="presOf" srcId="{4E042848-3057-4986-BFE5-B040DF13EB47}" destId="{8F498D1B-A8A4-4A56-BF6D-4B132BC07DB6}" srcOrd="0" destOrd="0" presId="urn:microsoft.com/office/officeart/2005/8/layout/venn3"/>
    <dgm:cxn modelId="{AAA2A194-DCDB-42E6-830E-49433B2AF825}" type="presParOf" srcId="{926C4213-62FE-4AA7-B5FA-CF142586E94D}" destId="{8F498D1B-A8A4-4A56-BF6D-4B132BC07DB6}" srcOrd="0" destOrd="0" presId="urn:microsoft.com/office/officeart/2005/8/layout/venn3"/>
    <dgm:cxn modelId="{7504300F-DFD9-4802-8FD3-B40B9C7AA6A7}" type="presParOf" srcId="{926C4213-62FE-4AA7-B5FA-CF142586E94D}" destId="{98B000A4-3D58-404B-B54A-9AF6FFDC8824}" srcOrd="1" destOrd="0" presId="urn:microsoft.com/office/officeart/2005/8/layout/venn3"/>
    <dgm:cxn modelId="{E5166C38-420A-48C5-832E-A8AFEFF571A2}" type="presParOf" srcId="{926C4213-62FE-4AA7-B5FA-CF142586E94D}" destId="{90ED5F64-D387-4133-9959-D9CC7204937F}" srcOrd="2" destOrd="0" presId="urn:microsoft.com/office/officeart/2005/8/layout/venn3"/>
    <dgm:cxn modelId="{833F2EDA-4834-4A41-B231-5D95016DDCF2}" type="presParOf" srcId="{926C4213-62FE-4AA7-B5FA-CF142586E94D}" destId="{4D900075-A3C7-4418-8AB2-36722DA53AA1}" srcOrd="3" destOrd="0" presId="urn:microsoft.com/office/officeart/2005/8/layout/venn3"/>
    <dgm:cxn modelId="{5D8DC983-FBFE-429F-9EE3-F08C7D59DB27}" type="presParOf" srcId="{926C4213-62FE-4AA7-B5FA-CF142586E94D}" destId="{36C41A67-9AAC-489C-B5B7-C8A02BC3CF09}" srcOrd="4" destOrd="0" presId="urn:microsoft.com/office/officeart/2005/8/layout/venn3"/>
    <dgm:cxn modelId="{8781D874-11D3-4C0B-80C2-6201F2301EE0}" type="presParOf" srcId="{926C4213-62FE-4AA7-B5FA-CF142586E94D}" destId="{3CAE2C18-1415-4A0C-A467-83ABED86BA77}" srcOrd="5" destOrd="0" presId="urn:microsoft.com/office/officeart/2005/8/layout/venn3"/>
    <dgm:cxn modelId="{F0D1F459-715C-4690-B218-791EA1D72575}" type="presParOf" srcId="{926C4213-62FE-4AA7-B5FA-CF142586E94D}" destId="{0497A543-338D-4F27-AF11-C5719C2D7F6A}" srcOrd="6" destOrd="0" presId="urn:microsoft.com/office/officeart/2005/8/layout/venn3"/>
    <dgm:cxn modelId="{5DF7256D-67DA-434E-B247-9C5F7CFAA44A}" type="presParOf" srcId="{926C4213-62FE-4AA7-B5FA-CF142586E94D}" destId="{90D9223B-B276-4678-B545-1D3ED2EE7557}" srcOrd="7" destOrd="0" presId="urn:microsoft.com/office/officeart/2005/8/layout/venn3"/>
    <dgm:cxn modelId="{D3561EC2-7194-4389-B34D-A39477456339}" type="presParOf" srcId="{926C4213-62FE-4AA7-B5FA-CF142586E94D}" destId="{B22D368E-EEB3-484B-B157-9D36DE178AFB}"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157C61-DACD-47C5-8DAC-AC01394D167E}"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pt-PT"/>
        </a:p>
      </dgm:t>
    </dgm:pt>
    <dgm:pt modelId="{F3182662-091C-4504-958C-110D1B9FCE72}">
      <dgm:prSet phldrT="[Texto]" custT="1"/>
      <dgm:spPr/>
      <dgm:t>
        <a:bodyPr/>
        <a:lstStyle/>
        <a:p>
          <a:r>
            <a:rPr lang="pt-PT" sz="1200" dirty="0" smtClean="0">
              <a:latin typeface="Arial" panose="020B0604020202020204" pitchFamily="34" charset="0"/>
              <a:cs typeface="Arial" panose="020B0604020202020204" pitchFamily="34" charset="0"/>
            </a:rPr>
            <a:t>13</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Manage and </a:t>
          </a:r>
          <a:r>
            <a:rPr lang="en-US" sz="1200" dirty="0" err="1" smtClean="0">
              <a:latin typeface="Arial" panose="020B0604020202020204" pitchFamily="34" charset="0"/>
              <a:cs typeface="Arial" panose="020B0604020202020204" pitchFamily="34" charset="0"/>
            </a:rPr>
            <a:t>asess</a:t>
          </a:r>
          <a:r>
            <a:rPr lang="en-US" sz="1200" dirty="0" smtClean="0">
              <a:latin typeface="Arial" panose="020B0604020202020204" pitchFamily="34" charset="0"/>
              <a:cs typeface="Arial" panose="020B0604020202020204" pitchFamily="34" charset="0"/>
            </a:rPr>
            <a:t> the project and prepare the respective reports</a:t>
          </a:r>
          <a:endParaRPr lang="pt-PT" sz="1200" dirty="0"/>
        </a:p>
      </dgm:t>
    </dgm:pt>
    <dgm:pt modelId="{2BBC4001-E31A-4F74-BE10-504A5D712C65}" type="sibTrans" cxnId="{290AA42F-B7D0-4EE8-A582-BC292DABBD58}">
      <dgm:prSet/>
      <dgm:spPr/>
      <dgm:t>
        <a:bodyPr/>
        <a:lstStyle/>
        <a:p>
          <a:endParaRPr lang="pt-PT"/>
        </a:p>
      </dgm:t>
    </dgm:pt>
    <dgm:pt modelId="{F9D44F9F-9990-4F36-9352-80C6238F8D2E}" type="parTrans" cxnId="{290AA42F-B7D0-4EE8-A582-BC292DABBD58}">
      <dgm:prSet/>
      <dgm:spPr/>
      <dgm:t>
        <a:bodyPr/>
        <a:lstStyle/>
        <a:p>
          <a:endParaRPr lang="pt-PT"/>
        </a:p>
      </dgm:t>
    </dgm:pt>
    <dgm:pt modelId="{615BA247-D41E-4612-9873-4A71130E5001}">
      <dgm:prSet phldrT="[Texto]" custT="1"/>
      <dgm:spPr/>
      <dgm:t>
        <a:bodyPr/>
        <a:lstStyle/>
        <a:p>
          <a:r>
            <a:rPr lang="pt-PT" sz="1200" dirty="0" smtClean="0">
              <a:latin typeface="Arial" panose="020B0604020202020204" pitchFamily="34" charset="0"/>
              <a:cs typeface="Arial" panose="020B0604020202020204" pitchFamily="34" charset="0"/>
            </a:rPr>
            <a:t>12</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Develop an event to disseminate deposit refund systems for bottles in the West Region and other regions of the country to promote the adoption of this kind of solutions by other public and private bodies</a:t>
          </a:r>
          <a:endParaRPr lang="pt-PT" sz="1200" dirty="0"/>
        </a:p>
      </dgm:t>
    </dgm:pt>
    <dgm:pt modelId="{D583C66E-6406-424C-85E6-34109E671B4D}" type="sibTrans" cxnId="{4CEC9866-0068-45BE-A0C3-7D7587D6E0A6}">
      <dgm:prSet/>
      <dgm:spPr/>
      <dgm:t>
        <a:bodyPr/>
        <a:lstStyle/>
        <a:p>
          <a:endParaRPr lang="pt-PT"/>
        </a:p>
      </dgm:t>
    </dgm:pt>
    <dgm:pt modelId="{077BCC3C-C3C9-46D4-977A-40137BE722A9}" type="parTrans" cxnId="{4CEC9866-0068-45BE-A0C3-7D7587D6E0A6}">
      <dgm:prSet/>
      <dgm:spPr/>
      <dgm:t>
        <a:bodyPr/>
        <a:lstStyle/>
        <a:p>
          <a:endParaRPr lang="pt-PT"/>
        </a:p>
      </dgm:t>
    </dgm:pt>
    <dgm:pt modelId="{4E042848-3057-4986-BFE5-B040DF13EB47}">
      <dgm:prSet phldrT="[Texto]" custT="1"/>
      <dgm:spPr/>
      <dgm:t>
        <a:bodyPr/>
        <a:lstStyle/>
        <a:p>
          <a:endParaRPr lang="pt-PT" sz="1200" dirty="0" smtClean="0">
            <a:latin typeface="Arial" panose="020B0604020202020204" pitchFamily="34" charset="0"/>
            <a:cs typeface="Arial" panose="020B0604020202020204" pitchFamily="34" charset="0"/>
          </a:endParaRPr>
        </a:p>
        <a:p>
          <a:r>
            <a:rPr lang="pt-PT" sz="1200" dirty="0" smtClean="0">
              <a:latin typeface="Arial" panose="020B0604020202020204" pitchFamily="34" charset="0"/>
              <a:cs typeface="Arial" panose="020B0604020202020204" pitchFamily="34" charset="0"/>
            </a:rPr>
            <a:t>11)</a:t>
          </a:r>
          <a:r>
            <a:rPr lang="en-US" sz="1200" dirty="0" smtClean="0">
              <a:latin typeface="Arial" panose="020B0604020202020204" pitchFamily="34" charset="0"/>
              <a:cs typeface="Arial" panose="020B0604020202020204" pitchFamily="34" charset="0"/>
            </a:rPr>
            <a:t> Hold seminars to present good practices to the twelve municipalities of the West Region, to it’s </a:t>
          </a:r>
          <a:r>
            <a:rPr lang="en-US" sz="1200" dirty="0" err="1" smtClean="0">
              <a:latin typeface="Arial" panose="020B0604020202020204" pitchFamily="34" charset="0"/>
              <a:cs typeface="Arial" panose="020B0604020202020204" pitchFamily="34" charset="0"/>
            </a:rPr>
            <a:t>residentsand</a:t>
          </a:r>
          <a:r>
            <a:rPr lang="en-US" sz="1200" dirty="0" smtClean="0">
              <a:latin typeface="Arial" panose="020B0604020202020204" pitchFamily="34" charset="0"/>
              <a:cs typeface="Arial" panose="020B0604020202020204" pitchFamily="34" charset="0"/>
            </a:rPr>
            <a:t> and to OESTECIM  </a:t>
          </a:r>
          <a:endParaRPr lang="pt-PT" sz="1200" dirty="0" smtClean="0">
            <a:latin typeface="Arial" panose="020B0604020202020204" pitchFamily="34" charset="0"/>
            <a:cs typeface="Arial" panose="020B0604020202020204" pitchFamily="34" charset="0"/>
          </a:endParaRPr>
        </a:p>
        <a:p>
          <a:endParaRPr lang="pt-PT" sz="1200" b="0" dirty="0"/>
        </a:p>
      </dgm:t>
    </dgm:pt>
    <dgm:pt modelId="{0F87090A-4ECA-4F81-B1DF-3679E0CAD1EB}" type="sibTrans" cxnId="{A80A8E58-6D45-4F61-803E-0A201D1AB6EB}">
      <dgm:prSet/>
      <dgm:spPr/>
      <dgm:t>
        <a:bodyPr/>
        <a:lstStyle/>
        <a:p>
          <a:endParaRPr lang="pt-PT"/>
        </a:p>
      </dgm:t>
    </dgm:pt>
    <dgm:pt modelId="{1F4C1ED3-F05E-4B6E-B94D-606FA03A8C13}" type="parTrans" cxnId="{A80A8E58-6D45-4F61-803E-0A201D1AB6EB}">
      <dgm:prSet/>
      <dgm:spPr/>
      <dgm:t>
        <a:bodyPr/>
        <a:lstStyle/>
        <a:p>
          <a:endParaRPr lang="pt-PT"/>
        </a:p>
      </dgm:t>
    </dgm:pt>
    <dgm:pt modelId="{C90C6E22-ECCC-464C-9975-E31011E30C13}">
      <dgm:prSet phldrT="[Texto]" custT="1"/>
      <dgm:spPr/>
      <dgm:t>
        <a:bodyPr/>
        <a:lstStyle/>
        <a:p>
          <a:r>
            <a:rPr lang="pt-PT" sz="1200" dirty="0" smtClean="0">
              <a:latin typeface="Arial" panose="020B0604020202020204" pitchFamily="34" charset="0"/>
              <a:cs typeface="Arial" panose="020B0604020202020204" pitchFamily="34" charset="0"/>
            </a:rPr>
            <a:t>14</a:t>
          </a:r>
          <a:r>
            <a:rPr lang="pt-PT"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Monitor the result indicators, namely tons of recycled plastic resulting from the project, number of beverage industry entities participating in the pilot system and number of retail sector companies participating in the system</a:t>
          </a:r>
          <a:endParaRPr lang="pt-PT" sz="1200" dirty="0"/>
        </a:p>
      </dgm:t>
    </dgm:pt>
    <dgm:pt modelId="{1BD46D4B-D7A9-4BE4-985F-001420020D10}" type="sibTrans" cxnId="{EDFCD9C4-2059-4CE1-B36C-8ED5139E3606}">
      <dgm:prSet/>
      <dgm:spPr/>
      <dgm:t>
        <a:bodyPr/>
        <a:lstStyle/>
        <a:p>
          <a:endParaRPr lang="pt-PT"/>
        </a:p>
      </dgm:t>
    </dgm:pt>
    <dgm:pt modelId="{9AE46BA5-DDF3-445C-A0A7-1C81051184CA}" type="parTrans" cxnId="{EDFCD9C4-2059-4CE1-B36C-8ED5139E3606}">
      <dgm:prSet/>
      <dgm:spPr/>
      <dgm:t>
        <a:bodyPr/>
        <a:lstStyle/>
        <a:p>
          <a:endParaRPr lang="pt-PT"/>
        </a:p>
      </dgm:t>
    </dgm:pt>
    <dgm:pt modelId="{926C4213-62FE-4AA7-B5FA-CF142586E94D}" type="pres">
      <dgm:prSet presAssocID="{C7157C61-DACD-47C5-8DAC-AC01394D167E}" presName="Name0" presStyleCnt="0">
        <dgm:presLayoutVars>
          <dgm:dir/>
          <dgm:resizeHandles val="exact"/>
        </dgm:presLayoutVars>
      </dgm:prSet>
      <dgm:spPr/>
      <dgm:t>
        <a:bodyPr/>
        <a:lstStyle/>
        <a:p>
          <a:endParaRPr lang="pt-PT"/>
        </a:p>
      </dgm:t>
    </dgm:pt>
    <dgm:pt modelId="{8F498D1B-A8A4-4A56-BF6D-4B132BC07DB6}" type="pres">
      <dgm:prSet presAssocID="{4E042848-3057-4986-BFE5-B040DF13EB47}" presName="Name5" presStyleLbl="vennNode1" presStyleIdx="0" presStyleCnt="4">
        <dgm:presLayoutVars>
          <dgm:bulletEnabled val="1"/>
        </dgm:presLayoutVars>
      </dgm:prSet>
      <dgm:spPr/>
      <dgm:t>
        <a:bodyPr/>
        <a:lstStyle/>
        <a:p>
          <a:endParaRPr lang="pt-PT"/>
        </a:p>
      </dgm:t>
    </dgm:pt>
    <dgm:pt modelId="{98B000A4-3D58-404B-B54A-9AF6FFDC8824}" type="pres">
      <dgm:prSet presAssocID="{0F87090A-4ECA-4F81-B1DF-3679E0CAD1EB}" presName="space" presStyleCnt="0"/>
      <dgm:spPr/>
    </dgm:pt>
    <dgm:pt modelId="{90ED5F64-D387-4133-9959-D9CC7204937F}" type="pres">
      <dgm:prSet presAssocID="{615BA247-D41E-4612-9873-4A71130E5001}" presName="Name5" presStyleLbl="vennNode1" presStyleIdx="1" presStyleCnt="4">
        <dgm:presLayoutVars>
          <dgm:bulletEnabled val="1"/>
        </dgm:presLayoutVars>
      </dgm:prSet>
      <dgm:spPr/>
      <dgm:t>
        <a:bodyPr/>
        <a:lstStyle/>
        <a:p>
          <a:endParaRPr lang="pt-PT"/>
        </a:p>
      </dgm:t>
    </dgm:pt>
    <dgm:pt modelId="{4D900075-A3C7-4418-8AB2-36722DA53AA1}" type="pres">
      <dgm:prSet presAssocID="{D583C66E-6406-424C-85E6-34109E671B4D}" presName="space" presStyleCnt="0"/>
      <dgm:spPr/>
    </dgm:pt>
    <dgm:pt modelId="{36C41A67-9AAC-489C-B5B7-C8A02BC3CF09}" type="pres">
      <dgm:prSet presAssocID="{F3182662-091C-4504-958C-110D1B9FCE72}" presName="Name5" presStyleLbl="vennNode1" presStyleIdx="2" presStyleCnt="4">
        <dgm:presLayoutVars>
          <dgm:bulletEnabled val="1"/>
        </dgm:presLayoutVars>
      </dgm:prSet>
      <dgm:spPr/>
      <dgm:t>
        <a:bodyPr/>
        <a:lstStyle/>
        <a:p>
          <a:endParaRPr lang="pt-PT"/>
        </a:p>
      </dgm:t>
    </dgm:pt>
    <dgm:pt modelId="{3CAE2C18-1415-4A0C-A467-83ABED86BA77}" type="pres">
      <dgm:prSet presAssocID="{2BBC4001-E31A-4F74-BE10-504A5D712C65}" presName="space" presStyleCnt="0"/>
      <dgm:spPr/>
    </dgm:pt>
    <dgm:pt modelId="{0497A543-338D-4F27-AF11-C5719C2D7F6A}" type="pres">
      <dgm:prSet presAssocID="{C90C6E22-ECCC-464C-9975-E31011E30C13}" presName="Name5" presStyleLbl="vennNode1" presStyleIdx="3" presStyleCnt="4">
        <dgm:presLayoutVars>
          <dgm:bulletEnabled val="1"/>
        </dgm:presLayoutVars>
      </dgm:prSet>
      <dgm:spPr/>
      <dgm:t>
        <a:bodyPr/>
        <a:lstStyle/>
        <a:p>
          <a:endParaRPr lang="pt-PT"/>
        </a:p>
      </dgm:t>
    </dgm:pt>
  </dgm:ptLst>
  <dgm:cxnLst>
    <dgm:cxn modelId="{A80A8E58-6D45-4F61-803E-0A201D1AB6EB}" srcId="{C7157C61-DACD-47C5-8DAC-AC01394D167E}" destId="{4E042848-3057-4986-BFE5-B040DF13EB47}" srcOrd="0" destOrd="0" parTransId="{1F4C1ED3-F05E-4B6E-B94D-606FA03A8C13}" sibTransId="{0F87090A-4ECA-4F81-B1DF-3679E0CAD1EB}"/>
    <dgm:cxn modelId="{EDFCD9C4-2059-4CE1-B36C-8ED5139E3606}" srcId="{C7157C61-DACD-47C5-8DAC-AC01394D167E}" destId="{C90C6E22-ECCC-464C-9975-E31011E30C13}" srcOrd="3" destOrd="0" parTransId="{9AE46BA5-DDF3-445C-A0A7-1C81051184CA}" sibTransId="{1BD46D4B-D7A9-4BE4-985F-001420020D10}"/>
    <dgm:cxn modelId="{4CEC9866-0068-45BE-A0C3-7D7587D6E0A6}" srcId="{C7157C61-DACD-47C5-8DAC-AC01394D167E}" destId="{615BA247-D41E-4612-9873-4A71130E5001}" srcOrd="1" destOrd="0" parTransId="{077BCC3C-C3C9-46D4-977A-40137BE722A9}" sibTransId="{D583C66E-6406-424C-85E6-34109E671B4D}"/>
    <dgm:cxn modelId="{290AA42F-B7D0-4EE8-A582-BC292DABBD58}" srcId="{C7157C61-DACD-47C5-8DAC-AC01394D167E}" destId="{F3182662-091C-4504-958C-110D1B9FCE72}" srcOrd="2" destOrd="0" parTransId="{F9D44F9F-9990-4F36-9352-80C6238F8D2E}" sibTransId="{2BBC4001-E31A-4F74-BE10-504A5D712C65}"/>
    <dgm:cxn modelId="{316C11B9-92C1-4E69-A399-290CE7384862}" type="presOf" srcId="{F3182662-091C-4504-958C-110D1B9FCE72}" destId="{36C41A67-9AAC-489C-B5B7-C8A02BC3CF09}" srcOrd="0" destOrd="0" presId="urn:microsoft.com/office/officeart/2005/8/layout/venn3"/>
    <dgm:cxn modelId="{0852C180-EAAC-418E-93F8-4B304F12CAE0}" type="presOf" srcId="{615BA247-D41E-4612-9873-4A71130E5001}" destId="{90ED5F64-D387-4133-9959-D9CC7204937F}" srcOrd="0" destOrd="0" presId="urn:microsoft.com/office/officeart/2005/8/layout/venn3"/>
    <dgm:cxn modelId="{D745D687-F733-4D29-AF31-0BBCB3C3C755}" type="presOf" srcId="{C90C6E22-ECCC-464C-9975-E31011E30C13}" destId="{0497A543-338D-4F27-AF11-C5719C2D7F6A}" srcOrd="0" destOrd="0" presId="urn:microsoft.com/office/officeart/2005/8/layout/venn3"/>
    <dgm:cxn modelId="{73678AB4-17A8-44D2-9A39-62495B2BD412}" type="presOf" srcId="{C7157C61-DACD-47C5-8DAC-AC01394D167E}" destId="{926C4213-62FE-4AA7-B5FA-CF142586E94D}" srcOrd="0" destOrd="0" presId="urn:microsoft.com/office/officeart/2005/8/layout/venn3"/>
    <dgm:cxn modelId="{3E1DCC25-1535-4D99-8861-099D59A2764E}" type="presOf" srcId="{4E042848-3057-4986-BFE5-B040DF13EB47}" destId="{8F498D1B-A8A4-4A56-BF6D-4B132BC07DB6}" srcOrd="0" destOrd="0" presId="urn:microsoft.com/office/officeart/2005/8/layout/venn3"/>
    <dgm:cxn modelId="{AAA2A194-DCDB-42E6-830E-49433B2AF825}" type="presParOf" srcId="{926C4213-62FE-4AA7-B5FA-CF142586E94D}" destId="{8F498D1B-A8A4-4A56-BF6D-4B132BC07DB6}" srcOrd="0" destOrd="0" presId="urn:microsoft.com/office/officeart/2005/8/layout/venn3"/>
    <dgm:cxn modelId="{7504300F-DFD9-4802-8FD3-B40B9C7AA6A7}" type="presParOf" srcId="{926C4213-62FE-4AA7-B5FA-CF142586E94D}" destId="{98B000A4-3D58-404B-B54A-9AF6FFDC8824}" srcOrd="1" destOrd="0" presId="urn:microsoft.com/office/officeart/2005/8/layout/venn3"/>
    <dgm:cxn modelId="{E5166C38-420A-48C5-832E-A8AFEFF571A2}" type="presParOf" srcId="{926C4213-62FE-4AA7-B5FA-CF142586E94D}" destId="{90ED5F64-D387-4133-9959-D9CC7204937F}" srcOrd="2" destOrd="0" presId="urn:microsoft.com/office/officeart/2005/8/layout/venn3"/>
    <dgm:cxn modelId="{833F2EDA-4834-4A41-B231-5D95016DDCF2}" type="presParOf" srcId="{926C4213-62FE-4AA7-B5FA-CF142586E94D}" destId="{4D900075-A3C7-4418-8AB2-36722DA53AA1}" srcOrd="3" destOrd="0" presId="urn:microsoft.com/office/officeart/2005/8/layout/venn3"/>
    <dgm:cxn modelId="{5D8DC983-FBFE-429F-9EE3-F08C7D59DB27}" type="presParOf" srcId="{926C4213-62FE-4AA7-B5FA-CF142586E94D}" destId="{36C41A67-9AAC-489C-B5B7-C8A02BC3CF09}" srcOrd="4" destOrd="0" presId="urn:microsoft.com/office/officeart/2005/8/layout/venn3"/>
    <dgm:cxn modelId="{8781D874-11D3-4C0B-80C2-6201F2301EE0}" type="presParOf" srcId="{926C4213-62FE-4AA7-B5FA-CF142586E94D}" destId="{3CAE2C18-1415-4A0C-A467-83ABED86BA77}" srcOrd="5" destOrd="0" presId="urn:microsoft.com/office/officeart/2005/8/layout/venn3"/>
    <dgm:cxn modelId="{F0D1F459-715C-4690-B218-791EA1D72575}" type="presParOf" srcId="{926C4213-62FE-4AA7-B5FA-CF142586E94D}" destId="{0497A543-338D-4F27-AF11-C5719C2D7F6A}"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336F0-504D-4E47-A86E-E4D2032E1B42}">
      <dsp:nvSpPr>
        <dsp:cNvPr id="0" name=""/>
        <dsp:cNvSpPr/>
      </dsp:nvSpPr>
      <dsp:spPr>
        <a:xfrm>
          <a:off x="2322873" y="0"/>
          <a:ext cx="3188460" cy="3188551"/>
        </a:xfrm>
        <a:prstGeom prst="circularArrow">
          <a:avLst>
            <a:gd name="adj1" fmla="val 10980"/>
            <a:gd name="adj2" fmla="val 1142322"/>
            <a:gd name="adj3" fmla="val 4500000"/>
            <a:gd name="adj4" fmla="val 10800000"/>
            <a:gd name="adj5" fmla="val 12500"/>
          </a:avLst>
        </a:prstGeom>
        <a:solidFill>
          <a:srgbClr val="FF00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46B64-F5BF-42B6-88B0-C1E94F282BAA}">
      <dsp:nvSpPr>
        <dsp:cNvPr id="0" name=""/>
        <dsp:cNvSpPr/>
      </dsp:nvSpPr>
      <dsp:spPr>
        <a:xfrm>
          <a:off x="3044541" y="1068598"/>
          <a:ext cx="1778909" cy="88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PT" sz="1400" b="1" kern="1200" dirty="0" err="1" smtClean="0">
              <a:latin typeface="Arial" panose="020B0604020202020204" pitchFamily="34" charset="0"/>
              <a:cs typeface="Arial" panose="020B0604020202020204" pitchFamily="34" charset="0"/>
            </a:rPr>
            <a:t>Promoter</a:t>
          </a:r>
          <a:r>
            <a:rPr lang="pt-PT" sz="1400" b="1" kern="1200" dirty="0" smtClean="0">
              <a:latin typeface="Arial" panose="020B0604020202020204" pitchFamily="34" charset="0"/>
              <a:cs typeface="Arial" panose="020B0604020202020204" pitchFamily="34" charset="0"/>
            </a:rPr>
            <a:t> </a:t>
          </a:r>
          <a:r>
            <a:rPr lang="pt-PT" sz="1400" b="1" kern="1200" dirty="0" err="1" smtClean="0">
              <a:latin typeface="Arial" panose="020B0604020202020204" pitchFamily="34" charset="0"/>
              <a:cs typeface="Arial" panose="020B0604020202020204" pitchFamily="34" charset="0"/>
            </a:rPr>
            <a:t>of</a:t>
          </a:r>
          <a:r>
            <a:rPr lang="pt-PT" sz="1400" b="1" kern="1200" dirty="0" smtClean="0">
              <a:latin typeface="Arial" panose="020B0604020202020204" pitchFamily="34" charset="0"/>
              <a:cs typeface="Arial" panose="020B0604020202020204" pitchFamily="34" charset="0"/>
            </a:rPr>
            <a:t> </a:t>
          </a:r>
          <a:r>
            <a:rPr lang="pt-PT" sz="1400" b="1" kern="1200" dirty="0" err="1" smtClean="0">
              <a:latin typeface="Arial" panose="020B0604020202020204" pitchFamily="34" charset="0"/>
              <a:cs typeface="Arial" panose="020B0604020202020204" pitchFamily="34" charset="0"/>
            </a:rPr>
            <a:t>the</a:t>
          </a:r>
          <a:r>
            <a:rPr lang="pt-PT" sz="1400" b="1" kern="1200" dirty="0" smtClean="0">
              <a:latin typeface="Arial" panose="020B0604020202020204" pitchFamily="34" charset="0"/>
              <a:cs typeface="Arial" panose="020B0604020202020204" pitchFamily="34" charset="0"/>
            </a:rPr>
            <a:t> Project</a:t>
          </a:r>
          <a:endParaRPr lang="pt-PT" sz="1400" b="1"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pt-PT" sz="1400" b="0" kern="1200" dirty="0" smtClean="0">
              <a:latin typeface="Arial" panose="020B0604020202020204" pitchFamily="34" charset="0"/>
              <a:cs typeface="Arial" panose="020B0604020202020204" pitchFamily="34" charset="0"/>
            </a:rPr>
            <a:t>Portugal</a:t>
          </a:r>
        </a:p>
        <a:p>
          <a:pPr lvl="0" algn="ctr" defTabSz="622300">
            <a:lnSpc>
              <a:spcPct val="90000"/>
            </a:lnSpc>
            <a:spcBef>
              <a:spcPct val="0"/>
            </a:spcBef>
            <a:spcAft>
              <a:spcPct val="35000"/>
            </a:spcAft>
          </a:pPr>
          <a:r>
            <a:rPr lang="en-US" sz="1400" b="0" kern="1200" dirty="0" err="1" smtClean="0">
              <a:latin typeface="Arial" panose="020B0604020202020204" pitchFamily="34" charset="0"/>
              <a:cs typeface="Arial" panose="020B0604020202020204" pitchFamily="34" charset="0"/>
            </a:rPr>
            <a:t>Intermunicipal</a:t>
          </a:r>
          <a:r>
            <a:rPr lang="en-US" sz="1400" b="0" kern="1200" dirty="0" smtClean="0">
              <a:latin typeface="Arial" panose="020B0604020202020204" pitchFamily="34" charset="0"/>
              <a:cs typeface="Arial" panose="020B0604020202020204" pitchFamily="34" charset="0"/>
            </a:rPr>
            <a:t> Community of the West</a:t>
          </a:r>
          <a:endParaRPr lang="pt-PT" sz="1400" b="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endParaRPr lang="pt-PT" sz="1400" kern="1200" dirty="0">
            <a:latin typeface="Arial" panose="020B0604020202020204" pitchFamily="34" charset="0"/>
            <a:cs typeface="Arial" panose="020B0604020202020204" pitchFamily="34" charset="0"/>
          </a:endParaRPr>
        </a:p>
      </dsp:txBody>
      <dsp:txXfrm>
        <a:off x="3044541" y="1068598"/>
        <a:ext cx="1778909" cy="889349"/>
      </dsp:txXfrm>
    </dsp:sp>
    <dsp:sp modelId="{4E5683EE-EEF7-405C-95AB-ACE1028AA3B8}">
      <dsp:nvSpPr>
        <dsp:cNvPr id="0" name=""/>
        <dsp:cNvSpPr/>
      </dsp:nvSpPr>
      <dsp:spPr>
        <a:xfrm>
          <a:off x="1664699" y="2087442"/>
          <a:ext cx="2739129" cy="2740288"/>
        </a:xfrm>
        <a:prstGeom prst="blockArc">
          <a:avLst>
            <a:gd name="adj1" fmla="val 0"/>
            <a:gd name="adj2" fmla="val 18900000"/>
            <a:gd name="adj3" fmla="val 12740"/>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5D365-C97B-41CE-8E7F-63A66057FA0A}">
      <dsp:nvSpPr>
        <dsp:cNvPr id="0" name=""/>
        <dsp:cNvSpPr/>
      </dsp:nvSpPr>
      <dsp:spPr>
        <a:xfrm>
          <a:off x="2468966" y="3039159"/>
          <a:ext cx="1188934" cy="88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PT" sz="1400" b="1" kern="1200" dirty="0" err="1" smtClean="0">
              <a:latin typeface="Arial" panose="020B0604020202020204" pitchFamily="34" charset="0"/>
              <a:cs typeface="Arial" panose="020B0604020202020204" pitchFamily="34" charset="0"/>
            </a:rPr>
            <a:t>Partner</a:t>
          </a:r>
          <a:endParaRPr lang="pt-PT" sz="1400" b="1"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pt-PT" sz="1400" kern="1200" dirty="0" err="1" smtClean="0">
              <a:latin typeface="Arial" panose="020B0604020202020204" pitchFamily="34" charset="0"/>
              <a:cs typeface="Arial" panose="020B0604020202020204" pitchFamily="34" charset="0"/>
            </a:rPr>
            <a:t>Norway</a:t>
          </a:r>
          <a:endParaRPr lang="pt-PT" sz="14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pt-PT" sz="1400" kern="1200" dirty="0" err="1" smtClean="0">
              <a:latin typeface="Arial" panose="020B0604020202020204" pitchFamily="34" charset="0"/>
              <a:cs typeface="Arial" panose="020B0604020202020204" pitchFamily="34" charset="0"/>
            </a:rPr>
            <a:t>Empower</a:t>
          </a:r>
          <a:endParaRPr lang="pt-PT" sz="1400" kern="1200" dirty="0" smtClean="0">
            <a:latin typeface="Arial" panose="020B0604020202020204" pitchFamily="34" charset="0"/>
            <a:cs typeface="Arial" panose="020B0604020202020204" pitchFamily="34" charset="0"/>
          </a:endParaRPr>
        </a:p>
      </dsp:txBody>
      <dsp:txXfrm>
        <a:off x="2468966" y="3039159"/>
        <a:ext cx="1188934" cy="889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39DF-711C-4E33-BE21-FDC73F519F0C}">
      <dsp:nvSpPr>
        <dsp:cNvPr id="0" name=""/>
        <dsp:cNvSpPr/>
      </dsp:nvSpPr>
      <dsp:spPr>
        <a:xfrm>
          <a:off x="2291669" y="2884339"/>
          <a:ext cx="2912097" cy="833439"/>
        </a:xfrm>
        <a:prstGeom prst="roundRect">
          <a:avLst/>
        </a:prstGeom>
        <a:solidFill>
          <a:srgbClr val="0030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42" tIns="91440" rIns="91440" bIns="91440" numCol="1" spcCol="1270" anchor="ctr" anchorCtr="0">
          <a:noAutofit/>
        </a:bodyPr>
        <a:lstStyle/>
        <a:p>
          <a:pPr lvl="0" algn="l" defTabSz="1066800">
            <a:lnSpc>
              <a:spcPct val="90000"/>
            </a:lnSpc>
            <a:spcBef>
              <a:spcPct val="0"/>
            </a:spcBef>
            <a:spcAft>
              <a:spcPct val="35000"/>
            </a:spcAft>
          </a:pPr>
          <a:r>
            <a:rPr lang="pt-PT" sz="2400" kern="1200" dirty="0" smtClean="0">
              <a:latin typeface="Arial" panose="020B0604020202020204" pitchFamily="34" charset="0"/>
              <a:cs typeface="Arial" panose="020B0604020202020204" pitchFamily="34" charset="0"/>
            </a:rPr>
            <a:t>Oeste +Recicla</a:t>
          </a:r>
          <a:endParaRPr lang="pt-PT" sz="2400" kern="1200" dirty="0">
            <a:latin typeface="Arial" panose="020B0604020202020204" pitchFamily="34" charset="0"/>
            <a:cs typeface="Arial" panose="020B0604020202020204" pitchFamily="34" charset="0"/>
          </a:endParaRPr>
        </a:p>
      </dsp:txBody>
      <dsp:txXfrm>
        <a:off x="2332354" y="2925024"/>
        <a:ext cx="2830727" cy="752069"/>
      </dsp:txXfrm>
    </dsp:sp>
    <dsp:sp modelId="{2930E190-9BA2-41E5-8F06-109A18CD5FEF}">
      <dsp:nvSpPr>
        <dsp:cNvPr id="0" name=""/>
        <dsp:cNvSpPr/>
      </dsp:nvSpPr>
      <dsp:spPr>
        <a:xfrm>
          <a:off x="124802" y="1178132"/>
          <a:ext cx="2914910" cy="29153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AE567-FC8F-44C7-928F-D7D56783EAD3}">
      <dsp:nvSpPr>
        <dsp:cNvPr id="0" name=""/>
        <dsp:cNvSpPr/>
      </dsp:nvSpPr>
      <dsp:spPr>
        <a:xfrm>
          <a:off x="2023" y="327956"/>
          <a:ext cx="3209851" cy="2211587"/>
        </a:xfrm>
        <a:prstGeom prst="roundRect">
          <a:avLst/>
        </a:prstGeom>
        <a:blipFill>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9B957-8606-4F46-BB4A-72D6618D2C85}">
      <dsp:nvSpPr>
        <dsp:cNvPr id="0" name=""/>
        <dsp:cNvSpPr/>
      </dsp:nvSpPr>
      <dsp:spPr>
        <a:xfrm>
          <a:off x="2023" y="2539544"/>
          <a:ext cx="3209851" cy="119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Contribution to the donation to associations that support environmental sustainability and social inclusion</a:t>
          </a:r>
          <a:endParaRPr lang="pt-PT" sz="11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pt-PT" sz="1100" kern="1200" dirty="0" smtClean="0">
              <a:latin typeface="Arial" panose="020B0604020202020204" pitchFamily="34" charset="0"/>
              <a:cs typeface="Arial" panose="020B0604020202020204" pitchFamily="34" charset="0"/>
            </a:rPr>
            <a:t>(</a:t>
          </a:r>
          <a:r>
            <a:rPr lang="en-US" sz="1100" kern="1200" dirty="0" smtClean="0">
              <a:latin typeface="Arial" panose="020B0604020202020204" pitchFamily="34" charset="0"/>
              <a:cs typeface="Arial" panose="020B0604020202020204" pitchFamily="34" charset="0"/>
            </a:rPr>
            <a:t>promoting environmental sustainability and social inclusion</a:t>
          </a:r>
          <a:r>
            <a:rPr lang="pt-PT" sz="1100" kern="1200" dirty="0" smtClean="0">
              <a:latin typeface="Arial" panose="020B0604020202020204" pitchFamily="34" charset="0"/>
              <a:cs typeface="Arial" panose="020B0604020202020204" pitchFamily="34" charset="0"/>
            </a:rPr>
            <a:t>)</a:t>
          </a:r>
          <a:endParaRPr lang="pt-PT" sz="1100" kern="1200" dirty="0">
            <a:latin typeface="Arial" panose="020B0604020202020204" pitchFamily="34" charset="0"/>
            <a:cs typeface="Arial" panose="020B0604020202020204" pitchFamily="34" charset="0"/>
          </a:endParaRPr>
        </a:p>
      </dsp:txBody>
      <dsp:txXfrm>
        <a:off x="2023" y="2539544"/>
        <a:ext cx="3209851" cy="1190854"/>
      </dsp:txXfrm>
    </dsp:sp>
    <dsp:sp modelId="{551167EB-2B1A-4F13-BF93-D0E065A02874}">
      <dsp:nvSpPr>
        <dsp:cNvPr id="0" name=""/>
        <dsp:cNvSpPr/>
      </dsp:nvSpPr>
      <dsp:spPr>
        <a:xfrm>
          <a:off x="3532994" y="327956"/>
          <a:ext cx="3209851" cy="2211587"/>
        </a:xfrm>
        <a:prstGeom prst="roundRect">
          <a:avLst/>
        </a:prstGeom>
        <a:blipFill>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D277B-EFDB-48E1-BDE9-839F94C90070}">
      <dsp:nvSpPr>
        <dsp:cNvPr id="0" name=""/>
        <dsp:cNvSpPr/>
      </dsp:nvSpPr>
      <dsp:spPr>
        <a:xfrm>
          <a:off x="3532994" y="2539544"/>
          <a:ext cx="3209851" cy="119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Contribution to use in supermarkets, namely in superstores.</a:t>
          </a:r>
          <a:endParaRPr lang="pt-PT" sz="14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pt-PT" sz="1100" kern="1200" dirty="0" smtClean="0">
              <a:latin typeface="Arial" panose="020B0604020202020204" pitchFamily="34" charset="0"/>
              <a:cs typeface="Arial" panose="020B0604020202020204" pitchFamily="34" charset="0"/>
            </a:rPr>
            <a:t>(</a:t>
          </a:r>
          <a:r>
            <a:rPr lang="pt-PT" sz="1100" kern="1200" dirty="0" err="1" smtClean="0">
              <a:latin typeface="Arial" panose="020B0604020202020204" pitchFamily="34" charset="0"/>
              <a:cs typeface="Arial" panose="020B0604020202020204" pitchFamily="34" charset="0"/>
            </a:rPr>
            <a:t>promoting</a:t>
          </a:r>
          <a:r>
            <a:rPr lang="pt-PT" sz="1100" kern="1200" dirty="0" smtClean="0">
              <a:latin typeface="Arial" panose="020B0604020202020204" pitchFamily="34" charset="0"/>
              <a:cs typeface="Arial" panose="020B0604020202020204" pitchFamily="34" charset="0"/>
            </a:rPr>
            <a:t> </a:t>
          </a:r>
          <a:r>
            <a:rPr lang="pt-PT" sz="1100" kern="1200" dirty="0" err="1" smtClean="0">
              <a:latin typeface="Arial" panose="020B0604020202020204" pitchFamily="34" charset="0"/>
              <a:cs typeface="Arial" panose="020B0604020202020204" pitchFamily="34" charset="0"/>
            </a:rPr>
            <a:t>family</a:t>
          </a:r>
          <a:r>
            <a:rPr lang="pt-PT" sz="1100" kern="1200" dirty="0" smtClean="0">
              <a:latin typeface="Arial" panose="020B0604020202020204" pitchFamily="34" charset="0"/>
              <a:cs typeface="Arial" panose="020B0604020202020204" pitchFamily="34" charset="0"/>
            </a:rPr>
            <a:t> </a:t>
          </a:r>
          <a:r>
            <a:rPr lang="pt-PT" sz="1100" kern="1200" dirty="0" err="1" smtClean="0">
              <a:latin typeface="Arial" panose="020B0604020202020204" pitchFamily="34" charset="0"/>
              <a:cs typeface="Arial" panose="020B0604020202020204" pitchFamily="34" charset="0"/>
            </a:rPr>
            <a:t>economics</a:t>
          </a:r>
          <a:r>
            <a:rPr lang="pt-PT" sz="1100" kern="1200" dirty="0" smtClean="0">
              <a:latin typeface="Arial" panose="020B0604020202020204" pitchFamily="34" charset="0"/>
              <a:cs typeface="Arial" panose="020B0604020202020204" pitchFamily="34" charset="0"/>
            </a:rPr>
            <a:t>)</a:t>
          </a:r>
          <a:endParaRPr lang="pt-PT" sz="1100" kern="1200" dirty="0"/>
        </a:p>
      </dsp:txBody>
      <dsp:txXfrm>
        <a:off x="3532994" y="2539544"/>
        <a:ext cx="3209851" cy="1190854"/>
      </dsp:txXfrm>
    </dsp:sp>
    <dsp:sp modelId="{C8ECAA7A-15DE-47CF-8389-A3C7EBAB6F52}">
      <dsp:nvSpPr>
        <dsp:cNvPr id="0" name=""/>
        <dsp:cNvSpPr/>
      </dsp:nvSpPr>
      <dsp:spPr>
        <a:xfrm>
          <a:off x="7065988" y="334304"/>
          <a:ext cx="3209851" cy="2211587"/>
        </a:xfrm>
        <a:prstGeom prst="roundRect">
          <a:avLst/>
        </a:prstGeom>
        <a:blipFill>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F0A99-B2B6-4BB6-AE25-380368B25FAE}">
      <dsp:nvSpPr>
        <dsp:cNvPr id="0" name=""/>
        <dsp:cNvSpPr/>
      </dsp:nvSpPr>
      <dsp:spPr>
        <a:xfrm>
          <a:off x="7063965" y="2539544"/>
          <a:ext cx="3209851" cy="119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Contribution to the use of public transport, namely social passes</a:t>
          </a:r>
          <a:r>
            <a:rPr lang="pt-PT" sz="1400" kern="1200" dirty="0" smtClean="0">
              <a:latin typeface="Arial" panose="020B0604020202020204" pitchFamily="34" charset="0"/>
              <a:cs typeface="Arial" panose="020B0604020202020204" pitchFamily="34" charset="0"/>
            </a:rPr>
            <a:t> </a:t>
          </a:r>
          <a:endParaRPr lang="pt-PT" sz="1400"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pt-PT" sz="1100" kern="1200" dirty="0" smtClean="0">
              <a:latin typeface="Arial" panose="020B0604020202020204" pitchFamily="34" charset="0"/>
              <a:cs typeface="Arial" panose="020B0604020202020204" pitchFamily="34" charset="0"/>
            </a:rPr>
            <a:t>(</a:t>
          </a:r>
          <a:r>
            <a:rPr lang="pt-PT" sz="1100" kern="1200" dirty="0" err="1" smtClean="0">
              <a:latin typeface="Arial" panose="020B0604020202020204" pitchFamily="34" charset="0"/>
              <a:cs typeface="Arial" panose="020B0604020202020204" pitchFamily="34" charset="0"/>
            </a:rPr>
            <a:t>promoting</a:t>
          </a:r>
          <a:r>
            <a:rPr lang="pt-PT" sz="1100" kern="1200" dirty="0" smtClean="0">
              <a:latin typeface="Arial" panose="020B0604020202020204" pitchFamily="34" charset="0"/>
              <a:cs typeface="Arial" panose="020B0604020202020204" pitchFamily="34" charset="0"/>
            </a:rPr>
            <a:t> </a:t>
          </a:r>
          <a:r>
            <a:rPr lang="pt-PT" sz="1100" kern="1200" dirty="0" err="1" smtClean="0">
              <a:latin typeface="Arial" panose="020B0604020202020204" pitchFamily="34" charset="0"/>
              <a:cs typeface="Arial" panose="020B0604020202020204" pitchFamily="34" charset="0"/>
            </a:rPr>
            <a:t>sustainable</a:t>
          </a:r>
          <a:r>
            <a:rPr lang="pt-PT" sz="1100" kern="1200" dirty="0" smtClean="0">
              <a:latin typeface="Arial" panose="020B0604020202020204" pitchFamily="34" charset="0"/>
              <a:cs typeface="Arial" panose="020B0604020202020204" pitchFamily="34" charset="0"/>
            </a:rPr>
            <a:t> </a:t>
          </a:r>
          <a:r>
            <a:rPr lang="pt-PT" sz="1100" kern="1200" dirty="0" err="1" smtClean="0">
              <a:latin typeface="Arial" panose="020B0604020202020204" pitchFamily="34" charset="0"/>
              <a:cs typeface="Arial" panose="020B0604020202020204" pitchFamily="34" charset="0"/>
            </a:rPr>
            <a:t>mobility</a:t>
          </a:r>
          <a:r>
            <a:rPr lang="pt-PT" sz="1100" kern="1200" dirty="0" smtClean="0">
              <a:latin typeface="Arial" panose="020B0604020202020204" pitchFamily="34" charset="0"/>
              <a:cs typeface="Arial" panose="020B0604020202020204" pitchFamily="34" charset="0"/>
            </a:rPr>
            <a:t>)</a:t>
          </a:r>
          <a:endParaRPr lang="pt-PT" sz="1100" kern="1200" dirty="0"/>
        </a:p>
      </dsp:txBody>
      <dsp:txXfrm>
        <a:off x="7063965" y="2539544"/>
        <a:ext cx="3209851" cy="1190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8D1B-A8A4-4A56-BF6D-4B132BC07DB6}">
      <dsp:nvSpPr>
        <dsp:cNvPr id="0" name=""/>
        <dsp:cNvSpPr/>
      </dsp:nvSpPr>
      <dsp:spPr>
        <a:xfrm>
          <a:off x="1403" y="1209815"/>
          <a:ext cx="2737184" cy="273718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b="0" kern="1200" dirty="0" smtClean="0">
              <a:latin typeface="Arial" panose="020B0604020202020204" pitchFamily="34" charset="0"/>
              <a:cs typeface="Arial" panose="020B0604020202020204" pitchFamily="34" charset="0"/>
            </a:rPr>
            <a:t>1) </a:t>
          </a:r>
          <a:r>
            <a:rPr lang="en-US" sz="1200" b="0" kern="1200" dirty="0" smtClean="0">
              <a:latin typeface="Arial" panose="020B0604020202020204" pitchFamily="34" charset="0"/>
              <a:cs typeface="Arial" panose="020B0604020202020204" pitchFamily="34" charset="0"/>
            </a:rPr>
            <a:t>Develop a diagnostic study on the State of the Art of the Deposit Refund System for plastic bottles in close collaboration with our Norwegian partner</a:t>
          </a:r>
          <a:endParaRPr lang="pt-PT" sz="1200" b="0" kern="1200" dirty="0"/>
        </a:p>
      </dsp:txBody>
      <dsp:txXfrm>
        <a:off x="402254" y="1610666"/>
        <a:ext cx="1935482" cy="1935482"/>
      </dsp:txXfrm>
    </dsp:sp>
    <dsp:sp modelId="{90ED5F64-D387-4133-9959-D9CC7204937F}">
      <dsp:nvSpPr>
        <dsp:cNvPr id="0" name=""/>
        <dsp:cNvSpPr/>
      </dsp:nvSpPr>
      <dsp:spPr>
        <a:xfrm>
          <a:off x="2191151" y="1209815"/>
          <a:ext cx="2737184" cy="2737184"/>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2</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Organize a field trip to Norway to learn about the donor country's refund system</a:t>
          </a:r>
          <a:endParaRPr lang="pt-PT" sz="1200" kern="1200" dirty="0"/>
        </a:p>
      </dsp:txBody>
      <dsp:txXfrm>
        <a:off x="2592002" y="1610666"/>
        <a:ext cx="1935482" cy="1935482"/>
      </dsp:txXfrm>
    </dsp:sp>
    <dsp:sp modelId="{36C41A67-9AAC-489C-B5B7-C8A02BC3CF09}">
      <dsp:nvSpPr>
        <dsp:cNvPr id="0" name=""/>
        <dsp:cNvSpPr/>
      </dsp:nvSpPr>
      <dsp:spPr>
        <a:xfrm>
          <a:off x="4380899" y="1209815"/>
          <a:ext cx="2737184" cy="2737184"/>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3</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Develop an action plan to implement a pilot project based on the deposit refund for plastic bottles from the Western Region</a:t>
          </a:r>
          <a:endParaRPr lang="pt-PT" sz="1200" kern="1200" dirty="0"/>
        </a:p>
      </dsp:txBody>
      <dsp:txXfrm>
        <a:off x="4781750" y="1610666"/>
        <a:ext cx="1935482" cy="1935482"/>
      </dsp:txXfrm>
    </dsp:sp>
    <dsp:sp modelId="{0497A543-338D-4F27-AF11-C5719C2D7F6A}">
      <dsp:nvSpPr>
        <dsp:cNvPr id="0" name=""/>
        <dsp:cNvSpPr/>
      </dsp:nvSpPr>
      <dsp:spPr>
        <a:xfrm>
          <a:off x="6570647" y="1209815"/>
          <a:ext cx="2737184" cy="2737184"/>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4</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Design, implement and test, through the development of a pilot project in the West Region, the future incentive system for the return of non-reusable plastic bottles, </a:t>
          </a:r>
          <a:r>
            <a:rPr lang="pt-PT" sz="1200" kern="1200" dirty="0" err="1" smtClean="0">
              <a:latin typeface="Arial" panose="020B0604020202020204" pitchFamily="34" charset="0"/>
              <a:cs typeface="Arial" panose="020B0604020202020204" pitchFamily="34" charset="0"/>
            </a:rPr>
            <a:t>making</a:t>
          </a:r>
          <a:r>
            <a:rPr lang="pt-PT" sz="1200" kern="1200" dirty="0" smtClean="0">
              <a:latin typeface="Arial" panose="020B0604020202020204" pitchFamily="34" charset="0"/>
              <a:cs typeface="Arial" panose="020B0604020202020204" pitchFamily="34" charset="0"/>
            </a:rPr>
            <a:t> use </a:t>
          </a:r>
          <a:r>
            <a:rPr lang="pt-PT" sz="1200" kern="1200" dirty="0" err="1" smtClean="0">
              <a:latin typeface="Arial" panose="020B0604020202020204" pitchFamily="34" charset="0"/>
              <a:cs typeface="Arial" panose="020B0604020202020204" pitchFamily="34" charset="0"/>
            </a:rPr>
            <a:t>of</a:t>
          </a:r>
          <a:r>
            <a:rPr lang="pt-PT" sz="1200" kern="1200" dirty="0" smtClean="0">
              <a:latin typeface="Arial" panose="020B0604020202020204" pitchFamily="34" charset="0"/>
              <a:cs typeface="Arial" panose="020B0604020202020204" pitchFamily="34" charset="0"/>
            </a:rPr>
            <a:t> </a:t>
          </a:r>
          <a:r>
            <a:rPr lang="pt-PT" sz="1200" kern="1200" dirty="0" err="1" smtClean="0">
              <a:latin typeface="Arial" panose="020B0604020202020204" pitchFamily="34" charset="0"/>
              <a:cs typeface="Arial" panose="020B0604020202020204" pitchFamily="34" charset="0"/>
            </a:rPr>
            <a:t>our</a:t>
          </a:r>
          <a:r>
            <a:rPr lang="pt-PT" sz="1200" kern="1200" dirty="0" smtClean="0">
              <a:latin typeface="Arial" panose="020B0604020202020204" pitchFamily="34" charset="0"/>
              <a:cs typeface="Arial" panose="020B0604020202020204" pitchFamily="34" charset="0"/>
            </a:rPr>
            <a:t> </a:t>
          </a:r>
          <a:r>
            <a:rPr lang="en-US" sz="1200" kern="1200" dirty="0" smtClean="0">
              <a:latin typeface="Arial" panose="020B0604020202020204" pitchFamily="34" charset="0"/>
              <a:cs typeface="Arial" panose="020B0604020202020204" pitchFamily="34" charset="0"/>
            </a:rPr>
            <a:t>Norwegian partner´s experience</a:t>
          </a:r>
          <a:r>
            <a:rPr lang="pt-PT" sz="1200" kern="1200" dirty="0" smtClean="0">
              <a:latin typeface="Arial" panose="020B0604020202020204" pitchFamily="34" charset="0"/>
              <a:cs typeface="Arial" panose="020B0604020202020204" pitchFamily="34" charset="0"/>
            </a:rPr>
            <a:t>.</a:t>
          </a:r>
          <a:endParaRPr lang="pt-PT" sz="1200" kern="1200" dirty="0"/>
        </a:p>
      </dsp:txBody>
      <dsp:txXfrm>
        <a:off x="6971498" y="1610666"/>
        <a:ext cx="1935482" cy="1935482"/>
      </dsp:txXfrm>
    </dsp:sp>
    <dsp:sp modelId="{B22D368E-EEB3-484B-B157-9D36DE178AFB}">
      <dsp:nvSpPr>
        <dsp:cNvPr id="0" name=""/>
        <dsp:cNvSpPr/>
      </dsp:nvSpPr>
      <dsp:spPr>
        <a:xfrm>
          <a:off x="8760395" y="1209815"/>
          <a:ext cx="2737184" cy="2737184"/>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endParaRPr lang="pt-PT"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pt-PT"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5)</a:t>
          </a:r>
          <a:r>
            <a:rPr lang="en-US" sz="1200" kern="1200" dirty="0" smtClean="0">
              <a:latin typeface="Arial" panose="020B0604020202020204" pitchFamily="34" charset="0"/>
              <a:cs typeface="Arial" panose="020B0604020202020204" pitchFamily="34" charset="0"/>
            </a:rPr>
            <a:t> Develop a market study on existing solutions and </a:t>
          </a:r>
          <a:r>
            <a:rPr lang="pt-PT" sz="1200" kern="1200" dirty="0" err="1" smtClean="0">
              <a:latin typeface="Arial" panose="020B0604020202020204" pitchFamily="34" charset="0"/>
              <a:cs typeface="Arial" panose="020B0604020202020204" pitchFamily="34" charset="0"/>
            </a:rPr>
            <a:t>equipment</a:t>
          </a:r>
          <a:endParaRPr lang="pt-PT"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pt-PT" sz="1200" b="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pt-PT" sz="1200" kern="1200" dirty="0"/>
        </a:p>
      </dsp:txBody>
      <dsp:txXfrm>
        <a:off x="9161246" y="1610666"/>
        <a:ext cx="1935482" cy="1935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8D1B-A8A4-4A56-BF6D-4B132BC07DB6}">
      <dsp:nvSpPr>
        <dsp:cNvPr id="0" name=""/>
        <dsp:cNvSpPr/>
      </dsp:nvSpPr>
      <dsp:spPr>
        <a:xfrm>
          <a:off x="1403" y="1209815"/>
          <a:ext cx="2737184" cy="273718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b="0" kern="1200" dirty="0" smtClean="0">
              <a:latin typeface="Arial" panose="020B0604020202020204" pitchFamily="34" charset="0"/>
              <a:cs typeface="Arial" panose="020B0604020202020204" pitchFamily="34" charset="0"/>
            </a:rPr>
            <a:t>6</a:t>
          </a:r>
          <a:r>
            <a:rPr lang="pt-PT" sz="1200" b="0" kern="1200" dirty="0" smtClean="0">
              <a:latin typeface="Arial" panose="020B0604020202020204" pitchFamily="34" charset="0"/>
              <a:cs typeface="Arial" panose="020B0604020202020204" pitchFamily="34" charset="0"/>
            </a:rPr>
            <a:t>)</a:t>
          </a:r>
          <a:r>
            <a:rPr lang="en-US" sz="1200" b="0" kern="1200" dirty="0" smtClean="0">
              <a:latin typeface="Arial" panose="020B0604020202020204" pitchFamily="34" charset="0"/>
              <a:cs typeface="Arial" panose="020B0604020202020204" pitchFamily="34" charset="0"/>
            </a:rPr>
            <a:t> Negotiate partnerships and develop protocols with beverage industry entities, retail companies, transport companies and environmental and social inclusion entities that will benefit from project donations</a:t>
          </a:r>
          <a:endParaRPr lang="pt-PT" sz="1200" b="0" kern="1200" dirty="0" smtClean="0">
            <a:latin typeface="Arial" panose="020B0604020202020204" pitchFamily="34" charset="0"/>
            <a:cs typeface="Arial" panose="020B0604020202020204" pitchFamily="34" charset="0"/>
          </a:endParaRPr>
        </a:p>
      </dsp:txBody>
      <dsp:txXfrm>
        <a:off x="402254" y="1610666"/>
        <a:ext cx="1935482" cy="1935482"/>
      </dsp:txXfrm>
    </dsp:sp>
    <dsp:sp modelId="{90ED5F64-D387-4133-9959-D9CC7204937F}">
      <dsp:nvSpPr>
        <dsp:cNvPr id="0" name=""/>
        <dsp:cNvSpPr/>
      </dsp:nvSpPr>
      <dsp:spPr>
        <a:xfrm>
          <a:off x="2191151" y="1209815"/>
          <a:ext cx="2737184" cy="2737184"/>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7</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Purchase equipment and solutions through public procurement</a:t>
          </a:r>
          <a:endParaRPr lang="pt-PT" sz="1200" kern="1200" dirty="0" smtClean="0">
            <a:latin typeface="Arial" panose="020B0604020202020204" pitchFamily="34" charset="0"/>
            <a:cs typeface="Arial" panose="020B0604020202020204" pitchFamily="34" charset="0"/>
          </a:endParaRPr>
        </a:p>
      </dsp:txBody>
      <dsp:txXfrm>
        <a:off x="2592002" y="1610666"/>
        <a:ext cx="1935482" cy="1935482"/>
      </dsp:txXfrm>
    </dsp:sp>
    <dsp:sp modelId="{36C41A67-9AAC-489C-B5B7-C8A02BC3CF09}">
      <dsp:nvSpPr>
        <dsp:cNvPr id="0" name=""/>
        <dsp:cNvSpPr/>
      </dsp:nvSpPr>
      <dsp:spPr>
        <a:xfrm>
          <a:off x="4380899" y="1209815"/>
          <a:ext cx="2737184" cy="2737184"/>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8</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Place 30 pieces of equipment in the 12 municipalities of the West</a:t>
          </a:r>
          <a:endParaRPr lang="pt-PT" sz="1200" kern="1200" dirty="0"/>
        </a:p>
      </dsp:txBody>
      <dsp:txXfrm>
        <a:off x="4781750" y="1610666"/>
        <a:ext cx="1935482" cy="1935482"/>
      </dsp:txXfrm>
    </dsp:sp>
    <dsp:sp modelId="{0497A543-338D-4F27-AF11-C5719C2D7F6A}">
      <dsp:nvSpPr>
        <dsp:cNvPr id="0" name=""/>
        <dsp:cNvSpPr/>
      </dsp:nvSpPr>
      <dsp:spPr>
        <a:xfrm>
          <a:off x="6570647" y="1209815"/>
          <a:ext cx="2737184" cy="2737184"/>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9</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Implement collection through automatic equipment that allows the refund of the deposit in discount tickets at the supermarket, in the sale of tickets / passes and / or donations to social solidarity institutions</a:t>
          </a:r>
          <a:endParaRPr lang="pt-PT" sz="1200" kern="1200" dirty="0"/>
        </a:p>
      </dsp:txBody>
      <dsp:txXfrm>
        <a:off x="6971498" y="1610666"/>
        <a:ext cx="1935482" cy="1935482"/>
      </dsp:txXfrm>
    </dsp:sp>
    <dsp:sp modelId="{B22D368E-EEB3-484B-B157-9D36DE178AFB}">
      <dsp:nvSpPr>
        <dsp:cNvPr id="0" name=""/>
        <dsp:cNvSpPr/>
      </dsp:nvSpPr>
      <dsp:spPr>
        <a:xfrm>
          <a:off x="8760395" y="1209815"/>
          <a:ext cx="2737184" cy="2737184"/>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0636" tIns="15240" rIns="150636"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10</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Develop the project's communication plan</a:t>
          </a:r>
          <a:endParaRPr lang="pt-PT" sz="1200" kern="1200" dirty="0"/>
        </a:p>
      </dsp:txBody>
      <dsp:txXfrm>
        <a:off x="9161246" y="1610666"/>
        <a:ext cx="1935482" cy="1935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8D1B-A8A4-4A56-BF6D-4B132BC07DB6}">
      <dsp:nvSpPr>
        <dsp:cNvPr id="0" name=""/>
        <dsp:cNvSpPr/>
      </dsp:nvSpPr>
      <dsp:spPr>
        <a:xfrm>
          <a:off x="2813" y="741928"/>
          <a:ext cx="2822886" cy="282288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353" tIns="15240" rIns="155353" bIns="15240" numCol="1" spcCol="1270" anchor="ctr" anchorCtr="0">
          <a:noAutofit/>
        </a:bodyPr>
        <a:lstStyle/>
        <a:p>
          <a:pPr lvl="0" algn="ctr" defTabSz="533400">
            <a:lnSpc>
              <a:spcPct val="90000"/>
            </a:lnSpc>
            <a:spcBef>
              <a:spcPct val="0"/>
            </a:spcBef>
            <a:spcAft>
              <a:spcPct val="35000"/>
            </a:spcAft>
          </a:pPr>
          <a:endParaRPr lang="pt-PT"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11)</a:t>
          </a:r>
          <a:r>
            <a:rPr lang="en-US" sz="1200" kern="1200" dirty="0" smtClean="0">
              <a:latin typeface="Arial" panose="020B0604020202020204" pitchFamily="34" charset="0"/>
              <a:cs typeface="Arial" panose="020B0604020202020204" pitchFamily="34" charset="0"/>
            </a:rPr>
            <a:t> Hold seminars to present good practices to the twelve municipalities of the West Region, to it’s </a:t>
          </a:r>
          <a:r>
            <a:rPr lang="en-US" sz="1200" kern="1200" dirty="0" err="1" smtClean="0">
              <a:latin typeface="Arial" panose="020B0604020202020204" pitchFamily="34" charset="0"/>
              <a:cs typeface="Arial" panose="020B0604020202020204" pitchFamily="34" charset="0"/>
            </a:rPr>
            <a:t>residentsand</a:t>
          </a:r>
          <a:r>
            <a:rPr lang="en-US" sz="1200" kern="1200" dirty="0" smtClean="0">
              <a:latin typeface="Arial" panose="020B0604020202020204" pitchFamily="34" charset="0"/>
              <a:cs typeface="Arial" panose="020B0604020202020204" pitchFamily="34" charset="0"/>
            </a:rPr>
            <a:t> and to OESTECIM  </a:t>
          </a:r>
          <a:endParaRPr lang="pt-PT"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endParaRPr lang="pt-PT" sz="1200" b="0" kern="1200" dirty="0"/>
        </a:p>
      </dsp:txBody>
      <dsp:txXfrm>
        <a:off x="416215" y="1155330"/>
        <a:ext cx="1996082" cy="1996082"/>
      </dsp:txXfrm>
    </dsp:sp>
    <dsp:sp modelId="{90ED5F64-D387-4133-9959-D9CC7204937F}">
      <dsp:nvSpPr>
        <dsp:cNvPr id="0" name=""/>
        <dsp:cNvSpPr/>
      </dsp:nvSpPr>
      <dsp:spPr>
        <a:xfrm>
          <a:off x="2261122" y="741928"/>
          <a:ext cx="2822886" cy="2822886"/>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353" tIns="15240" rIns="155353"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12</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Develop an event to disseminate deposit refund systems for bottles in the West Region and other regions of the country to promote the adoption of this kind of solutions by other public and private bodies</a:t>
          </a:r>
          <a:endParaRPr lang="pt-PT" sz="1200" kern="1200" dirty="0"/>
        </a:p>
      </dsp:txBody>
      <dsp:txXfrm>
        <a:off x="2674524" y="1155330"/>
        <a:ext cx="1996082" cy="1996082"/>
      </dsp:txXfrm>
    </dsp:sp>
    <dsp:sp modelId="{36C41A67-9AAC-489C-B5B7-C8A02BC3CF09}">
      <dsp:nvSpPr>
        <dsp:cNvPr id="0" name=""/>
        <dsp:cNvSpPr/>
      </dsp:nvSpPr>
      <dsp:spPr>
        <a:xfrm>
          <a:off x="4519432" y="741928"/>
          <a:ext cx="2822886" cy="2822886"/>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353" tIns="15240" rIns="155353"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13</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Manage and </a:t>
          </a:r>
          <a:r>
            <a:rPr lang="en-US" sz="1200" kern="1200" dirty="0" err="1" smtClean="0">
              <a:latin typeface="Arial" panose="020B0604020202020204" pitchFamily="34" charset="0"/>
              <a:cs typeface="Arial" panose="020B0604020202020204" pitchFamily="34" charset="0"/>
            </a:rPr>
            <a:t>asess</a:t>
          </a:r>
          <a:r>
            <a:rPr lang="en-US" sz="1200" kern="1200" dirty="0" smtClean="0">
              <a:latin typeface="Arial" panose="020B0604020202020204" pitchFamily="34" charset="0"/>
              <a:cs typeface="Arial" panose="020B0604020202020204" pitchFamily="34" charset="0"/>
            </a:rPr>
            <a:t> the project and prepare the respective reports</a:t>
          </a:r>
          <a:endParaRPr lang="pt-PT" sz="1200" kern="1200" dirty="0"/>
        </a:p>
      </dsp:txBody>
      <dsp:txXfrm>
        <a:off x="4932834" y="1155330"/>
        <a:ext cx="1996082" cy="1996082"/>
      </dsp:txXfrm>
    </dsp:sp>
    <dsp:sp modelId="{0497A543-338D-4F27-AF11-C5719C2D7F6A}">
      <dsp:nvSpPr>
        <dsp:cNvPr id="0" name=""/>
        <dsp:cNvSpPr/>
      </dsp:nvSpPr>
      <dsp:spPr>
        <a:xfrm>
          <a:off x="6777741" y="741928"/>
          <a:ext cx="2822886" cy="2822886"/>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5353" tIns="15240" rIns="155353" bIns="15240" numCol="1" spcCol="1270" anchor="ctr" anchorCtr="0">
          <a:noAutofit/>
        </a:bodyPr>
        <a:lstStyle/>
        <a:p>
          <a:pPr lvl="0" algn="ctr" defTabSz="533400">
            <a:lnSpc>
              <a:spcPct val="90000"/>
            </a:lnSpc>
            <a:spcBef>
              <a:spcPct val="0"/>
            </a:spcBef>
            <a:spcAft>
              <a:spcPct val="35000"/>
            </a:spcAft>
          </a:pPr>
          <a:r>
            <a:rPr lang="pt-PT" sz="1200" kern="1200" dirty="0" smtClean="0">
              <a:latin typeface="Arial" panose="020B0604020202020204" pitchFamily="34" charset="0"/>
              <a:cs typeface="Arial" panose="020B0604020202020204" pitchFamily="34" charset="0"/>
            </a:rPr>
            <a:t>14</a:t>
          </a:r>
          <a:r>
            <a:rPr lang="pt-PT" sz="1200" kern="1200" dirty="0" smtClean="0">
              <a:latin typeface="Arial" panose="020B0604020202020204" pitchFamily="34" charset="0"/>
              <a:cs typeface="Arial" panose="020B0604020202020204" pitchFamily="34" charset="0"/>
            </a:rPr>
            <a:t>)</a:t>
          </a:r>
          <a:r>
            <a:rPr lang="en-US" sz="1200" kern="1200" dirty="0" smtClean="0">
              <a:latin typeface="Arial" panose="020B0604020202020204" pitchFamily="34" charset="0"/>
              <a:cs typeface="Arial" panose="020B0604020202020204" pitchFamily="34" charset="0"/>
            </a:rPr>
            <a:t> Monitor the result indicators, namely tons of recycled plastic resulting from the project, number of beverage industry entities participating in the pilot system and number of retail sector companies participating in the system</a:t>
          </a:r>
          <a:endParaRPr lang="pt-PT" sz="1200" kern="1200" dirty="0"/>
        </a:p>
      </dsp:txBody>
      <dsp:txXfrm>
        <a:off x="7191143" y="1155330"/>
        <a:ext cx="1996082" cy="199608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447D9-6B2D-4F04-893A-7C972F0F16EB}" type="datetimeFigureOut">
              <a:rPr lang="pt-PT" smtClean="0"/>
              <a:t>30/06/2020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4561A-8218-4BEC-9618-39A4F31D2A50}" type="slidenum">
              <a:rPr lang="pt-PT" smtClean="0"/>
              <a:t>‹nº›</a:t>
            </a:fld>
            <a:endParaRPr lang="pt-PT"/>
          </a:p>
        </p:txBody>
      </p:sp>
    </p:spTree>
    <p:extLst>
      <p:ext uri="{BB962C8B-B14F-4D97-AF65-F5344CB8AC3E}">
        <p14:creationId xmlns:p14="http://schemas.microsoft.com/office/powerpoint/2010/main" val="407255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E3EBD327-3925-405A-8572-47D269FFB4E5}" type="datetimeFigureOut">
              <a:rPr lang="pt-PT" smtClean="0"/>
              <a:t>30/06/2020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307473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3EBD327-3925-405A-8572-47D269FFB4E5}" type="datetimeFigureOut">
              <a:rPr lang="pt-PT" smtClean="0"/>
              <a:t>30/06/2020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416367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3EBD327-3925-405A-8572-47D269FFB4E5}" type="datetimeFigureOut">
              <a:rPr lang="pt-PT" smtClean="0"/>
              <a:t>30/06/2020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162651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11424" y="3068961"/>
            <a:ext cx="10363200" cy="1362075"/>
          </a:xfrm>
        </p:spPr>
        <p:txBody>
          <a:bodyPr anchor="t">
            <a:normAutofit/>
          </a:bodyPr>
          <a:lstStyle>
            <a:lvl1pPr algn="l">
              <a:defRPr sz="2800" b="1" cap="none"/>
            </a:lvl1pPr>
          </a:lstStyle>
          <a:p>
            <a:r>
              <a:rPr lang="pt-PT" dirty="0" smtClean="0"/>
              <a:t>Clique para editar o estilo</a:t>
            </a:r>
            <a:endParaRPr lang="pt-PT" dirty="0"/>
          </a:p>
        </p:txBody>
      </p:sp>
      <p:sp>
        <p:nvSpPr>
          <p:cNvPr id="4" name="Marcador de Posição da Data 3"/>
          <p:cNvSpPr>
            <a:spLocks noGrp="1"/>
          </p:cNvSpPr>
          <p:nvPr>
            <p:ph type="dt" sz="half" idx="10"/>
          </p:nvPr>
        </p:nvSpPr>
        <p:spPr/>
        <p:txBody>
          <a:bodyPr/>
          <a:lstStyle/>
          <a:p>
            <a:fld id="{10C86B86-D285-4498-A8DE-AA6BE9BA0937}" type="datetime1">
              <a:rPr lang="pt-PT" smtClean="0"/>
              <a:pPr/>
              <a:t>30/06/2020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7" name="Marcador de Posição do Número do Diapositivo 5"/>
          <p:cNvSpPr>
            <a:spLocks noGrp="1"/>
          </p:cNvSpPr>
          <p:nvPr>
            <p:ph type="sldNum" sz="quarter" idx="4"/>
          </p:nvPr>
        </p:nvSpPr>
        <p:spPr>
          <a:xfrm>
            <a:off x="9347200" y="6391276"/>
            <a:ext cx="2844800" cy="365125"/>
          </a:xfrm>
          <a:prstGeom prst="rect">
            <a:avLst/>
          </a:prstGeom>
        </p:spPr>
        <p:txBody>
          <a:bodyPr vert="horz" lIns="91440" tIns="45720" rIns="91440" bIns="45720" rtlCol="0" anchor="ctr"/>
          <a:lstStyle>
            <a:lvl1pPr algn="r">
              <a:defRPr sz="1400">
                <a:solidFill>
                  <a:schemeClr val="bg1"/>
                </a:solidFill>
              </a:defRPr>
            </a:lvl1pPr>
          </a:lstStyle>
          <a:p>
            <a:fld id="{6ED81B2D-FFF6-4D9C-B00D-F5F95A039574}" type="slidenum">
              <a:rPr lang="pt-PT" smtClean="0"/>
              <a:pPr/>
              <a:t>‹nº›</a:t>
            </a:fld>
            <a:endParaRPr lang="pt-PT" dirty="0"/>
          </a:p>
        </p:txBody>
      </p:sp>
    </p:spTree>
    <p:extLst>
      <p:ext uri="{BB962C8B-B14F-4D97-AF65-F5344CB8AC3E}">
        <p14:creationId xmlns:p14="http://schemas.microsoft.com/office/powerpoint/2010/main" val="56450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3EBD327-3925-405A-8572-47D269FFB4E5}" type="datetimeFigureOut">
              <a:rPr lang="pt-PT" smtClean="0"/>
              <a:t>30/06/2020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292534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E3EBD327-3925-405A-8572-47D269FFB4E5}" type="datetimeFigureOut">
              <a:rPr lang="pt-PT" smtClean="0"/>
              <a:t>30/06/2020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41853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E3EBD327-3925-405A-8572-47D269FFB4E5}" type="datetimeFigureOut">
              <a:rPr lang="pt-PT" smtClean="0"/>
              <a:t>30/06/2020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1887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E3EBD327-3925-405A-8572-47D269FFB4E5}" type="datetimeFigureOut">
              <a:rPr lang="pt-PT" smtClean="0"/>
              <a:t>30/06/2020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97407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E3EBD327-3925-405A-8572-47D269FFB4E5}" type="datetimeFigureOut">
              <a:rPr lang="pt-PT" smtClean="0"/>
              <a:t>30/06/2020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369207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E3EBD327-3925-405A-8572-47D269FFB4E5}" type="datetimeFigureOut">
              <a:rPr lang="pt-PT" smtClean="0"/>
              <a:t>30/06/2020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300947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E3EBD327-3925-405A-8572-47D269FFB4E5}" type="datetimeFigureOut">
              <a:rPr lang="pt-PT" smtClean="0"/>
              <a:t>30/06/2020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200363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E3EBD327-3925-405A-8572-47D269FFB4E5}" type="datetimeFigureOut">
              <a:rPr lang="pt-PT" smtClean="0"/>
              <a:t>30/06/2020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401132CD-3445-4C5B-B38B-11B87C4CC06D}" type="slidenum">
              <a:rPr lang="pt-PT" smtClean="0"/>
              <a:t>‹nº›</a:t>
            </a:fld>
            <a:endParaRPr lang="pt-PT"/>
          </a:p>
        </p:txBody>
      </p:sp>
    </p:spTree>
    <p:extLst>
      <p:ext uri="{BB962C8B-B14F-4D97-AF65-F5344CB8AC3E}">
        <p14:creationId xmlns:p14="http://schemas.microsoft.com/office/powerpoint/2010/main" val="82925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BD327-3925-405A-8572-47D269FFB4E5}" type="datetimeFigureOut">
              <a:rPr lang="pt-PT" smtClean="0"/>
              <a:t>30/06/2020</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132CD-3445-4C5B-B38B-11B87C4CC06D}" type="slidenum">
              <a:rPr lang="pt-PT" smtClean="0"/>
              <a:t>‹nº›</a:t>
            </a:fld>
            <a:endParaRPr lang="pt-PT"/>
          </a:p>
        </p:txBody>
      </p:sp>
    </p:spTree>
    <p:extLst>
      <p:ext uri="{BB962C8B-B14F-4D97-AF65-F5344CB8AC3E}">
        <p14:creationId xmlns:p14="http://schemas.microsoft.com/office/powerpoint/2010/main" val="3785522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8" Type="http://schemas.openxmlformats.org/officeDocument/2006/relationships/hyperlink" Target="mailto:candidaturas@oestecim.pt" TargetMode="External"/><Relationship Id="rId3" Type="http://schemas.openxmlformats.org/officeDocument/2006/relationships/hyperlink" Target="http://www.oestecim.pt/" TargetMode="External"/><Relationship Id="rId7" Type="http://schemas.openxmlformats.org/officeDocument/2006/relationships/hyperlink" Target="http://www.twitter.com/ComunidadeOeste" TargetMode="Externa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hyperlink" Target="http://www.youtube.com/channel/UCSz33wQ-v70ZmsWCeB9LiNg" TargetMode="External"/><Relationship Id="rId11" Type="http://schemas.openxmlformats.org/officeDocument/2006/relationships/image" Target="../media/image22.png"/><Relationship Id="rId5" Type="http://schemas.openxmlformats.org/officeDocument/2006/relationships/hyperlink" Target="http://www.instagram.com/oeste_portugal/" TargetMode="External"/><Relationship Id="rId10" Type="http://schemas.openxmlformats.org/officeDocument/2006/relationships/image" Target="../media/image13.png"/><Relationship Id="rId4" Type="http://schemas.openxmlformats.org/officeDocument/2006/relationships/hyperlink" Target="http://www.facebook.com/OesteCIM/"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CaixaDeTexto 6"/>
          <p:cNvSpPr txBox="1"/>
          <p:nvPr/>
        </p:nvSpPr>
        <p:spPr>
          <a:xfrm>
            <a:off x="595437" y="1920240"/>
            <a:ext cx="8058113" cy="707886"/>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Environment</a:t>
            </a:r>
            <a:r>
              <a:rPr lang="en-US" sz="2000" b="1" dirty="0">
                <a:latin typeface="Arial" panose="020B0604020202020204" pitchFamily="34" charset="0"/>
                <a:cs typeface="Arial" panose="020B0604020202020204" pitchFamily="34" charset="0"/>
              </a:rPr>
              <a:t>, Climate Change and Low Carbon Economy </a:t>
            </a:r>
            <a:r>
              <a:rPr lang="en-US" sz="2000" b="1" dirty="0" err="1">
                <a:latin typeface="Arial" panose="020B0604020202020204" pitchFamily="34" charset="0"/>
                <a:cs typeface="Arial" panose="020B0604020202020204" pitchFamily="34" charset="0"/>
              </a:rPr>
              <a:t>Programme</a:t>
            </a:r>
            <a:endParaRPr lang="pt-PT" sz="2000" b="1" dirty="0">
              <a:latin typeface="Arial" panose="020B0604020202020204" pitchFamily="34" charset="0"/>
              <a:cs typeface="Arial" panose="020B0604020202020204" pitchFamily="34" charset="0"/>
            </a:endParaRPr>
          </a:p>
        </p:txBody>
      </p:sp>
      <p:sp>
        <p:nvSpPr>
          <p:cNvPr id="9" name="CaixaDeTexto 8"/>
          <p:cNvSpPr txBox="1"/>
          <p:nvPr/>
        </p:nvSpPr>
        <p:spPr>
          <a:xfrm>
            <a:off x="595435" y="3336762"/>
            <a:ext cx="8058113" cy="276999"/>
          </a:xfrm>
          <a:prstGeom prst="rect">
            <a:avLst/>
          </a:prstGeom>
          <a:noFill/>
        </p:spPr>
        <p:txBody>
          <a:bodyPr wrap="square" rtlCol="0">
            <a:spAutoFit/>
          </a:bodyPr>
          <a:lstStyle/>
          <a:p>
            <a:r>
              <a:rPr lang="pt-PT" sz="1200" b="1" dirty="0" smtClean="0">
                <a:latin typeface="Arial" panose="020B0604020202020204" pitchFamily="34" charset="0"/>
                <a:cs typeface="Arial" panose="020B0604020202020204" pitchFamily="34" charset="0"/>
              </a:rPr>
              <a:t>EEA </a:t>
            </a:r>
            <a:r>
              <a:rPr lang="pt-PT" sz="1200" b="1" dirty="0" err="1" smtClean="0">
                <a:latin typeface="Arial" panose="020B0604020202020204" pitchFamily="34" charset="0"/>
                <a:cs typeface="Arial" panose="020B0604020202020204" pitchFamily="34" charset="0"/>
              </a:rPr>
              <a:t>Grants</a:t>
            </a:r>
            <a:r>
              <a:rPr lang="pt-PT" sz="1200" b="1" dirty="0" smtClean="0">
                <a:latin typeface="Arial" panose="020B0604020202020204" pitchFamily="34" charset="0"/>
                <a:cs typeface="Arial" panose="020B0604020202020204" pitchFamily="34" charset="0"/>
              </a:rPr>
              <a:t> 2014-2021</a:t>
            </a:r>
            <a:endParaRPr lang="pt-PT" sz="1200" b="1" dirty="0">
              <a:latin typeface="Arial" panose="020B0604020202020204" pitchFamily="34" charset="0"/>
              <a:cs typeface="Arial" panose="020B0604020202020204" pitchFamily="34" charset="0"/>
            </a:endParaRPr>
          </a:p>
        </p:txBody>
      </p:sp>
      <p:sp>
        <p:nvSpPr>
          <p:cNvPr id="11" name="CaixaDeTexto 10"/>
          <p:cNvSpPr txBox="1"/>
          <p:nvPr/>
        </p:nvSpPr>
        <p:spPr>
          <a:xfrm>
            <a:off x="10848109" y="6384174"/>
            <a:ext cx="2186247" cy="276999"/>
          </a:xfrm>
          <a:prstGeom prst="rect">
            <a:avLst/>
          </a:prstGeom>
          <a:noFill/>
        </p:spPr>
        <p:txBody>
          <a:bodyPr wrap="square" rtlCol="0">
            <a:spAutoFit/>
          </a:bodyPr>
          <a:lstStyle/>
          <a:p>
            <a:r>
              <a:rPr lang="pt-PT" sz="1200" dirty="0" smtClean="0">
                <a:latin typeface="Arial" panose="020B0604020202020204" pitchFamily="34" charset="0"/>
                <a:cs typeface="Arial" panose="020B0604020202020204" pitchFamily="34" charset="0"/>
              </a:rPr>
              <a:t>10/07/2020</a:t>
            </a:r>
            <a:endParaRPr lang="pt-PT" sz="1200" dirty="0">
              <a:latin typeface="Arial" panose="020B0604020202020204" pitchFamily="34" charset="0"/>
              <a:cs typeface="Arial" panose="020B0604020202020204" pitchFamily="34" charset="0"/>
            </a:endParaRPr>
          </a:p>
        </p:txBody>
      </p:sp>
      <p:sp>
        <p:nvSpPr>
          <p:cNvPr id="12" name="CaixaDeTexto 11"/>
          <p:cNvSpPr txBox="1"/>
          <p:nvPr/>
        </p:nvSpPr>
        <p:spPr>
          <a:xfrm>
            <a:off x="595435" y="6384173"/>
            <a:ext cx="9725431" cy="276999"/>
          </a:xfrm>
          <a:prstGeom prst="rect">
            <a:avLst/>
          </a:prstGeom>
          <a:noFill/>
        </p:spPr>
        <p:txBody>
          <a:bodyPr wrap="square" rtlCol="0">
            <a:spAutoFit/>
          </a:bodyPr>
          <a:lstStyle/>
          <a:p>
            <a:r>
              <a:rPr lang="pt-PT" sz="1200" dirty="0">
                <a:latin typeface="Arial" panose="020B0604020202020204" pitchFamily="34" charset="0"/>
                <a:cs typeface="Arial" panose="020B0604020202020204" pitchFamily="34" charset="0"/>
              </a:rPr>
              <a:t>Oeste +Recicla </a:t>
            </a:r>
            <a:r>
              <a:rPr lang="pt-PT" sz="1200" dirty="0" smtClean="0">
                <a:latin typeface="Arial" panose="020B0604020202020204" pitchFamily="34" charset="0"/>
                <a:cs typeface="Arial" panose="020B0604020202020204" pitchFamily="34" charset="0"/>
              </a:rPr>
              <a:t>Project| Intermunicipal </a:t>
            </a:r>
            <a:r>
              <a:rPr lang="pt-PT" sz="1200" dirty="0" err="1">
                <a:latin typeface="Arial" panose="020B0604020202020204" pitchFamily="34" charset="0"/>
                <a:cs typeface="Arial" panose="020B0604020202020204" pitchFamily="34" charset="0"/>
              </a:rPr>
              <a:t>C</a:t>
            </a:r>
            <a:r>
              <a:rPr lang="pt-PT" sz="1200" dirty="0" err="1" smtClean="0">
                <a:latin typeface="Arial" panose="020B0604020202020204" pitchFamily="34" charset="0"/>
                <a:cs typeface="Arial" panose="020B0604020202020204" pitchFamily="34" charset="0"/>
              </a:rPr>
              <a:t>ommunity</a:t>
            </a:r>
            <a:r>
              <a:rPr lang="pt-PT" sz="1200" dirty="0" smtClean="0">
                <a:latin typeface="Arial" panose="020B0604020202020204" pitchFamily="34" charset="0"/>
                <a:cs typeface="Arial" panose="020B0604020202020204" pitchFamily="34" charset="0"/>
              </a:rPr>
              <a:t> </a:t>
            </a:r>
            <a:r>
              <a:rPr lang="pt-PT" sz="1200" dirty="0" err="1" smtClean="0">
                <a:latin typeface="Arial" panose="020B0604020202020204" pitchFamily="34" charset="0"/>
                <a:cs typeface="Arial" panose="020B0604020202020204" pitchFamily="34" charset="0"/>
              </a:rPr>
              <a:t>of</a:t>
            </a:r>
            <a:r>
              <a:rPr lang="pt-PT" sz="1200" dirty="0" smtClean="0">
                <a:latin typeface="Arial" panose="020B0604020202020204" pitchFamily="34" charset="0"/>
                <a:cs typeface="Arial" panose="020B0604020202020204" pitchFamily="34" charset="0"/>
              </a:rPr>
              <a:t> </a:t>
            </a:r>
            <a:r>
              <a:rPr lang="pt-PT" sz="1200" dirty="0" err="1" smtClean="0">
                <a:latin typeface="Arial" panose="020B0604020202020204" pitchFamily="34" charset="0"/>
                <a:cs typeface="Arial" panose="020B0604020202020204" pitchFamily="34" charset="0"/>
              </a:rPr>
              <a:t>the</a:t>
            </a:r>
            <a:r>
              <a:rPr lang="pt-PT" sz="1200" dirty="0" smtClean="0">
                <a:latin typeface="Arial" panose="020B0604020202020204" pitchFamily="34" charset="0"/>
                <a:cs typeface="Arial" panose="020B0604020202020204" pitchFamily="34" charset="0"/>
              </a:rPr>
              <a:t> West</a:t>
            </a:r>
            <a:endParaRPr lang="pt-PT" sz="1200" dirty="0">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352" y="572837"/>
            <a:ext cx="1166481" cy="541247"/>
          </a:xfrm>
          <a:prstGeom prst="rect">
            <a:avLst/>
          </a:prstGeom>
        </p:spPr>
      </p:pic>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436" y="292070"/>
            <a:ext cx="1607721" cy="1126557"/>
          </a:xfrm>
          <a:prstGeom prst="rect">
            <a:avLst/>
          </a:prstGeom>
        </p:spPr>
      </p:pic>
      <p:pic>
        <p:nvPicPr>
          <p:cNvPr id="3" name="Image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0706" y="575515"/>
            <a:ext cx="1556558" cy="538569"/>
          </a:xfrm>
          <a:prstGeom prst="rect">
            <a:avLst/>
          </a:prstGeom>
        </p:spPr>
      </p:pic>
      <p:sp>
        <p:nvSpPr>
          <p:cNvPr id="13" name="CaixaDeTexto 12"/>
          <p:cNvSpPr txBox="1"/>
          <p:nvPr/>
        </p:nvSpPr>
        <p:spPr>
          <a:xfrm>
            <a:off x="595434" y="2797778"/>
            <a:ext cx="8058113" cy="369332"/>
          </a:xfrm>
          <a:prstGeom prst="rect">
            <a:avLst/>
          </a:prstGeom>
          <a:noFill/>
        </p:spPr>
        <p:txBody>
          <a:bodyPr wrap="square" rtlCol="0">
            <a:spAutoFit/>
          </a:bodyPr>
          <a:lstStyle/>
          <a:p>
            <a:r>
              <a:rPr lang="pt-PT" b="1" dirty="0" smtClean="0">
                <a:latin typeface="Arial" panose="020B0604020202020204" pitchFamily="34" charset="0"/>
                <a:cs typeface="Arial" panose="020B0604020202020204" pitchFamily="34" charset="0"/>
              </a:rPr>
              <a:t>OESTE </a:t>
            </a:r>
            <a:r>
              <a:rPr lang="pt-PT" b="1" dirty="0" smtClean="0">
                <a:latin typeface="Arial" panose="020B0604020202020204" pitchFamily="34" charset="0"/>
                <a:cs typeface="Arial" panose="020B0604020202020204" pitchFamily="34" charset="0"/>
              </a:rPr>
              <a:t>+</a:t>
            </a:r>
            <a:r>
              <a:rPr lang="pt-PT" b="1" dirty="0" smtClean="0">
                <a:latin typeface="Arial" panose="020B0604020202020204" pitchFamily="34" charset="0"/>
                <a:cs typeface="Arial" panose="020B0604020202020204" pitchFamily="34" charset="0"/>
              </a:rPr>
              <a:t>RECICLA PROJECT</a:t>
            </a:r>
            <a:endParaRPr lang="pt-P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33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4" name="CaixaDeTexto 3"/>
          <p:cNvSpPr txBox="1"/>
          <p:nvPr/>
        </p:nvSpPr>
        <p:spPr>
          <a:xfrm>
            <a:off x="507076" y="1116676"/>
            <a:ext cx="7049193" cy="276999"/>
          </a:xfrm>
          <a:prstGeom prst="rect">
            <a:avLst/>
          </a:prstGeom>
          <a:noFill/>
        </p:spPr>
        <p:txBody>
          <a:bodyPr wrap="square" rtlCol="0">
            <a:spAutoFit/>
          </a:bodyPr>
          <a:lstStyle/>
          <a:p>
            <a:r>
              <a:rPr lang="en-US" sz="1200" b="1" dirty="0">
                <a:solidFill>
                  <a:srgbClr val="003096"/>
                </a:solidFill>
                <a:latin typeface="Arial" panose="020B0604020202020204" pitchFamily="34" charset="0"/>
                <a:cs typeface="Arial" panose="020B0604020202020204" pitchFamily="34" charset="0"/>
              </a:rPr>
              <a:t>SPECIFIC OBJECTIVES</a:t>
            </a:r>
          </a:p>
        </p:txBody>
      </p:sp>
      <p:graphicFrame>
        <p:nvGraphicFramePr>
          <p:cNvPr id="5" name="Diagrama 4"/>
          <p:cNvGraphicFramePr/>
          <p:nvPr>
            <p:extLst>
              <p:ext uri="{D42A27DB-BD31-4B8C-83A1-F6EECF244321}">
                <p14:modId xmlns:p14="http://schemas.microsoft.com/office/powerpoint/2010/main" val="219894998"/>
              </p:ext>
            </p:extLst>
          </p:nvPr>
        </p:nvGraphicFramePr>
        <p:xfrm>
          <a:off x="364797" y="1393675"/>
          <a:ext cx="11498984" cy="515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572675431"/>
              </p:ext>
            </p:extLst>
          </p:nvPr>
        </p:nvGraphicFramePr>
        <p:xfrm>
          <a:off x="1183504" y="1613952"/>
          <a:ext cx="9603442" cy="430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ângulo 1"/>
          <p:cNvSpPr/>
          <p:nvPr/>
        </p:nvSpPr>
        <p:spPr>
          <a:xfrm>
            <a:off x="507076" y="978176"/>
            <a:ext cx="1912703" cy="276999"/>
          </a:xfrm>
          <a:prstGeom prst="rect">
            <a:avLst/>
          </a:prstGeom>
        </p:spPr>
        <p:txBody>
          <a:bodyPr wrap="none">
            <a:spAutoFit/>
          </a:bodyPr>
          <a:lstStyle/>
          <a:p>
            <a:pPr lvl="0"/>
            <a:r>
              <a:rPr lang="en-US" sz="1200" b="1" dirty="0">
                <a:solidFill>
                  <a:srgbClr val="003096"/>
                </a:solidFill>
                <a:latin typeface="Arial" panose="020B0604020202020204" pitchFamily="34" charset="0"/>
                <a:cs typeface="Arial" panose="020B0604020202020204" pitchFamily="34" charset="0"/>
              </a:rPr>
              <a:t>SPECIFIC OBJECTIVES</a:t>
            </a:r>
            <a:endParaRPr lang="en-US" sz="1200" b="1" dirty="0">
              <a:solidFill>
                <a:srgbClr val="0030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62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096"/>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51" y="416326"/>
            <a:ext cx="1588682" cy="1113216"/>
          </a:xfrm>
          <a:prstGeom prst="rect">
            <a:avLst/>
          </a:prstGeom>
        </p:spPr>
      </p:pic>
      <p:sp>
        <p:nvSpPr>
          <p:cNvPr id="4" name="Retângulo 3"/>
          <p:cNvSpPr/>
          <p:nvPr/>
        </p:nvSpPr>
        <p:spPr>
          <a:xfrm>
            <a:off x="3441469" y="1812175"/>
            <a:ext cx="5220393" cy="3574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3524594" y="2036618"/>
            <a:ext cx="4887884" cy="276999"/>
          </a:xfrm>
          <a:prstGeom prst="rect">
            <a:avLst/>
          </a:prstGeom>
          <a:noFill/>
        </p:spPr>
        <p:txBody>
          <a:bodyPr wrap="square" rtlCol="0">
            <a:spAutoFit/>
          </a:bodyPr>
          <a:lstStyle/>
          <a:p>
            <a:r>
              <a:rPr lang="pt-PT" sz="1200" b="1" dirty="0" err="1" smtClean="0">
                <a:solidFill>
                  <a:srgbClr val="003096"/>
                </a:solidFill>
                <a:latin typeface="Arial" panose="020B0604020202020204" pitchFamily="34" charset="0"/>
                <a:cs typeface="Arial" panose="020B0604020202020204" pitchFamily="34" charset="0"/>
              </a:rPr>
              <a:t>Thank</a:t>
            </a:r>
            <a:r>
              <a:rPr lang="pt-PT" sz="1200" b="1" dirty="0" smtClean="0">
                <a:solidFill>
                  <a:srgbClr val="003096"/>
                </a:solidFill>
                <a:latin typeface="Arial" panose="020B0604020202020204" pitchFamily="34" charset="0"/>
                <a:cs typeface="Arial" panose="020B0604020202020204" pitchFamily="34" charset="0"/>
              </a:rPr>
              <a:t> </a:t>
            </a:r>
            <a:r>
              <a:rPr lang="pt-PT" sz="1200" b="1" dirty="0" err="1" smtClean="0">
                <a:solidFill>
                  <a:srgbClr val="003096"/>
                </a:solidFill>
                <a:latin typeface="Arial" panose="020B0604020202020204" pitchFamily="34" charset="0"/>
                <a:cs typeface="Arial" panose="020B0604020202020204" pitchFamily="34" charset="0"/>
              </a:rPr>
              <a:t>you</a:t>
            </a:r>
            <a:r>
              <a:rPr lang="pt-PT" sz="1200" b="1" dirty="0" smtClean="0">
                <a:solidFill>
                  <a:srgbClr val="003096"/>
                </a:solidFill>
                <a:latin typeface="Arial" panose="020B0604020202020204" pitchFamily="34" charset="0"/>
                <a:cs typeface="Arial" panose="020B0604020202020204" pitchFamily="34" charset="0"/>
              </a:rPr>
              <a:t>!</a:t>
            </a:r>
            <a:endParaRPr lang="pt-PT" sz="1200" b="1" dirty="0">
              <a:solidFill>
                <a:srgbClr val="003096"/>
              </a:solidFill>
              <a:latin typeface="Arial" panose="020B0604020202020204" pitchFamily="34" charset="0"/>
              <a:cs typeface="Arial" panose="020B0604020202020204" pitchFamily="34" charset="0"/>
            </a:endParaRPr>
          </a:p>
        </p:txBody>
      </p:sp>
      <p:sp>
        <p:nvSpPr>
          <p:cNvPr id="6" name="CaixaDeTexto 5"/>
          <p:cNvSpPr txBox="1"/>
          <p:nvPr/>
        </p:nvSpPr>
        <p:spPr>
          <a:xfrm>
            <a:off x="3524594" y="2538060"/>
            <a:ext cx="5054139" cy="1938992"/>
          </a:xfrm>
          <a:prstGeom prst="rect">
            <a:avLst/>
          </a:prstGeom>
          <a:noFill/>
        </p:spPr>
        <p:txBody>
          <a:bodyPr wrap="square" rtlCol="0">
            <a:spAutoFit/>
          </a:bodyPr>
          <a:lstStyle/>
          <a:p>
            <a:r>
              <a:rPr lang="pt-PT" sz="1200" b="1" dirty="0" smtClean="0">
                <a:solidFill>
                  <a:srgbClr val="003096"/>
                </a:solidFill>
                <a:latin typeface="Arial" panose="020B0604020202020204" pitchFamily="34" charset="0"/>
                <a:cs typeface="Arial" panose="020B0604020202020204" pitchFamily="34" charset="0"/>
              </a:rPr>
              <a:t>Site: </a:t>
            </a:r>
            <a:r>
              <a:rPr lang="pt-PT" sz="1200" dirty="0" smtClean="0">
                <a:solidFill>
                  <a:srgbClr val="003096"/>
                </a:solidFill>
                <a:latin typeface="Arial" panose="020B0604020202020204" pitchFamily="34" charset="0"/>
                <a:cs typeface="Arial" panose="020B0604020202020204" pitchFamily="34" charset="0"/>
                <a:hlinkClick r:id="rId3"/>
              </a:rPr>
              <a:t>www.oestecim.pt</a:t>
            </a:r>
            <a:endParaRPr lang="pt-PT" sz="1200" dirty="0" smtClean="0">
              <a:solidFill>
                <a:srgbClr val="003096"/>
              </a:solidFill>
              <a:latin typeface="Arial" panose="020B0604020202020204" pitchFamily="34" charset="0"/>
              <a:cs typeface="Arial" panose="020B0604020202020204" pitchFamily="34" charset="0"/>
            </a:endParaRPr>
          </a:p>
          <a:p>
            <a:endParaRPr lang="pt-PT" sz="1200" dirty="0" smtClean="0">
              <a:solidFill>
                <a:srgbClr val="003096"/>
              </a:solidFill>
              <a:latin typeface="Arial" panose="020B0604020202020204" pitchFamily="34" charset="0"/>
              <a:cs typeface="Arial" panose="020B0604020202020204" pitchFamily="34" charset="0"/>
            </a:endParaRPr>
          </a:p>
          <a:p>
            <a:r>
              <a:rPr lang="pt-PT" sz="1200" b="1" dirty="0" err="1" smtClean="0">
                <a:solidFill>
                  <a:srgbClr val="003096"/>
                </a:solidFill>
                <a:latin typeface="Arial" panose="020B0604020202020204" pitchFamily="34" charset="0"/>
                <a:cs typeface="Arial" panose="020B0604020202020204" pitchFamily="34" charset="0"/>
              </a:rPr>
              <a:t>Facebook</a:t>
            </a:r>
            <a:r>
              <a:rPr lang="pt-PT" sz="1200" b="1" dirty="0">
                <a:solidFill>
                  <a:srgbClr val="003096"/>
                </a:solidFill>
                <a:latin typeface="Arial" panose="020B0604020202020204" pitchFamily="34" charset="0"/>
                <a:cs typeface="Arial" panose="020B0604020202020204" pitchFamily="34" charset="0"/>
              </a:rPr>
              <a:t>: </a:t>
            </a:r>
            <a:r>
              <a:rPr lang="pt-PT" sz="1200" dirty="0">
                <a:solidFill>
                  <a:srgbClr val="003096"/>
                </a:solidFill>
                <a:latin typeface="Arial" panose="020B0604020202020204" pitchFamily="34" charset="0"/>
                <a:cs typeface="Arial" panose="020B0604020202020204" pitchFamily="34" charset="0"/>
                <a:hlinkClick r:id="rId4"/>
              </a:rPr>
              <a:t>www.facebook.com/OesteCIM</a:t>
            </a:r>
            <a:r>
              <a:rPr lang="pt-PT" sz="1200" dirty="0" smtClean="0">
                <a:solidFill>
                  <a:srgbClr val="003096"/>
                </a:solidFill>
                <a:latin typeface="Arial" panose="020B0604020202020204" pitchFamily="34" charset="0"/>
                <a:cs typeface="Arial" panose="020B0604020202020204" pitchFamily="34" charset="0"/>
                <a:hlinkClick r:id="rId4"/>
              </a:rPr>
              <a:t>/</a:t>
            </a:r>
            <a:endParaRPr lang="pt-PT" sz="1200" dirty="0" smtClean="0">
              <a:solidFill>
                <a:srgbClr val="003096"/>
              </a:solidFill>
              <a:latin typeface="Arial" panose="020B0604020202020204" pitchFamily="34" charset="0"/>
              <a:cs typeface="Arial" panose="020B0604020202020204" pitchFamily="34" charset="0"/>
            </a:endParaRPr>
          </a:p>
          <a:p>
            <a:endParaRPr lang="pt-PT" sz="1200" dirty="0" smtClean="0">
              <a:solidFill>
                <a:srgbClr val="003096"/>
              </a:solidFill>
              <a:latin typeface="Arial" panose="020B0604020202020204" pitchFamily="34" charset="0"/>
              <a:cs typeface="Arial" panose="020B0604020202020204" pitchFamily="34" charset="0"/>
            </a:endParaRPr>
          </a:p>
          <a:p>
            <a:r>
              <a:rPr lang="pt-PT" sz="1200" b="1" dirty="0">
                <a:solidFill>
                  <a:srgbClr val="003096"/>
                </a:solidFill>
                <a:latin typeface="Arial" panose="020B0604020202020204" pitchFamily="34" charset="0"/>
                <a:cs typeface="Arial" panose="020B0604020202020204" pitchFamily="34" charset="0"/>
              </a:rPr>
              <a:t>Instagram: </a:t>
            </a:r>
            <a:r>
              <a:rPr lang="pt-PT" sz="1200" dirty="0">
                <a:solidFill>
                  <a:srgbClr val="003096"/>
                </a:solidFill>
                <a:latin typeface="Arial" panose="020B0604020202020204" pitchFamily="34" charset="0"/>
                <a:cs typeface="Arial" panose="020B0604020202020204" pitchFamily="34" charset="0"/>
                <a:hlinkClick r:id="rId5"/>
              </a:rPr>
              <a:t>www.instagram.com/oeste_portugal</a:t>
            </a:r>
            <a:r>
              <a:rPr lang="pt-PT" sz="1200" dirty="0" smtClean="0">
                <a:solidFill>
                  <a:srgbClr val="003096"/>
                </a:solidFill>
                <a:latin typeface="Arial" panose="020B0604020202020204" pitchFamily="34" charset="0"/>
                <a:cs typeface="Arial" panose="020B0604020202020204" pitchFamily="34" charset="0"/>
                <a:hlinkClick r:id="rId5"/>
              </a:rPr>
              <a:t>/</a:t>
            </a:r>
            <a:endParaRPr lang="pt-PT" sz="1200" dirty="0" smtClean="0">
              <a:solidFill>
                <a:srgbClr val="003096"/>
              </a:solidFill>
              <a:latin typeface="Arial" panose="020B0604020202020204" pitchFamily="34" charset="0"/>
              <a:cs typeface="Arial" panose="020B0604020202020204" pitchFamily="34" charset="0"/>
            </a:endParaRPr>
          </a:p>
          <a:p>
            <a:endParaRPr lang="pt-PT" sz="1200" dirty="0" smtClean="0">
              <a:solidFill>
                <a:srgbClr val="003096"/>
              </a:solidFill>
              <a:latin typeface="Arial" panose="020B0604020202020204" pitchFamily="34" charset="0"/>
              <a:cs typeface="Arial" panose="020B0604020202020204" pitchFamily="34" charset="0"/>
            </a:endParaRPr>
          </a:p>
          <a:p>
            <a:r>
              <a:rPr lang="pt-PT" sz="1200" b="1" dirty="0" smtClean="0">
                <a:solidFill>
                  <a:srgbClr val="003096"/>
                </a:solidFill>
                <a:latin typeface="Arial" panose="020B0604020202020204" pitchFamily="34" charset="0"/>
                <a:cs typeface="Arial" panose="020B0604020202020204" pitchFamily="34" charset="0"/>
              </a:rPr>
              <a:t>YouTube</a:t>
            </a:r>
            <a:r>
              <a:rPr lang="pt-PT" sz="1200" b="1" dirty="0">
                <a:solidFill>
                  <a:srgbClr val="003096"/>
                </a:solidFill>
                <a:latin typeface="Arial" panose="020B0604020202020204" pitchFamily="34" charset="0"/>
                <a:cs typeface="Arial" panose="020B0604020202020204" pitchFamily="34" charset="0"/>
              </a:rPr>
              <a:t>: </a:t>
            </a:r>
            <a:r>
              <a:rPr lang="pt-PT" sz="1200" dirty="0" smtClean="0">
                <a:solidFill>
                  <a:srgbClr val="003096"/>
                </a:solidFill>
                <a:latin typeface="Arial" panose="020B0604020202020204" pitchFamily="34" charset="0"/>
                <a:cs typeface="Arial" panose="020B0604020202020204" pitchFamily="34" charset="0"/>
                <a:hlinkClick r:id="rId6"/>
              </a:rPr>
              <a:t>www.youtube.com/channel/UCSz33wQ-v70ZmsWCeB9LiNg</a:t>
            </a:r>
            <a:endParaRPr lang="pt-PT" sz="1200" dirty="0" smtClean="0">
              <a:solidFill>
                <a:srgbClr val="003096"/>
              </a:solidFill>
              <a:latin typeface="Arial" panose="020B0604020202020204" pitchFamily="34" charset="0"/>
              <a:cs typeface="Arial" panose="020B0604020202020204" pitchFamily="34" charset="0"/>
            </a:endParaRPr>
          </a:p>
          <a:p>
            <a:endParaRPr lang="pt-PT" sz="1200" dirty="0" smtClean="0">
              <a:solidFill>
                <a:srgbClr val="003096"/>
              </a:solidFill>
              <a:latin typeface="Arial" panose="020B0604020202020204" pitchFamily="34" charset="0"/>
              <a:cs typeface="Arial" panose="020B0604020202020204" pitchFamily="34" charset="0"/>
            </a:endParaRPr>
          </a:p>
          <a:p>
            <a:r>
              <a:rPr lang="pt-PT" sz="1200" b="1" dirty="0" err="1" smtClean="0">
                <a:solidFill>
                  <a:srgbClr val="003096"/>
                </a:solidFill>
                <a:latin typeface="Arial" panose="020B0604020202020204" pitchFamily="34" charset="0"/>
                <a:cs typeface="Arial" panose="020B0604020202020204" pitchFamily="34" charset="0"/>
              </a:rPr>
              <a:t>Twitter</a:t>
            </a:r>
            <a:r>
              <a:rPr lang="pt-PT" sz="1200" b="1" dirty="0" smtClean="0">
                <a:solidFill>
                  <a:srgbClr val="003096"/>
                </a:solidFill>
                <a:latin typeface="Arial" panose="020B0604020202020204" pitchFamily="34" charset="0"/>
                <a:cs typeface="Arial" panose="020B0604020202020204" pitchFamily="34" charset="0"/>
              </a:rPr>
              <a:t>: </a:t>
            </a:r>
            <a:r>
              <a:rPr lang="pt-PT" sz="1200" dirty="0" smtClean="0">
                <a:solidFill>
                  <a:srgbClr val="003096"/>
                </a:solidFill>
                <a:latin typeface="Arial" panose="020B0604020202020204" pitchFamily="34" charset="0"/>
                <a:cs typeface="Arial" panose="020B0604020202020204" pitchFamily="34" charset="0"/>
                <a:hlinkClick r:id="rId7"/>
              </a:rPr>
              <a:t>www.twitter.com/ComunidadeOeste</a:t>
            </a:r>
            <a:endParaRPr lang="pt-PT" sz="1200" dirty="0" smtClean="0">
              <a:solidFill>
                <a:srgbClr val="003096"/>
              </a:solidFill>
              <a:latin typeface="Arial" panose="020B0604020202020204" pitchFamily="34" charset="0"/>
              <a:cs typeface="Arial" panose="020B0604020202020204" pitchFamily="34" charset="0"/>
            </a:endParaRPr>
          </a:p>
          <a:p>
            <a:endParaRPr lang="pt-PT" sz="1200" dirty="0" smtClean="0">
              <a:solidFill>
                <a:srgbClr val="003096"/>
              </a:solidFill>
              <a:latin typeface="Arial" panose="020B0604020202020204" pitchFamily="34" charset="0"/>
              <a:cs typeface="Arial" panose="020B0604020202020204" pitchFamily="34" charset="0"/>
            </a:endParaRPr>
          </a:p>
        </p:txBody>
      </p:sp>
      <p:sp>
        <p:nvSpPr>
          <p:cNvPr id="7" name="CaixaDeTexto 6"/>
          <p:cNvSpPr txBox="1"/>
          <p:nvPr/>
        </p:nvSpPr>
        <p:spPr>
          <a:xfrm>
            <a:off x="3524594" y="4744444"/>
            <a:ext cx="4887884" cy="276999"/>
          </a:xfrm>
          <a:prstGeom prst="rect">
            <a:avLst/>
          </a:prstGeom>
          <a:noFill/>
        </p:spPr>
        <p:txBody>
          <a:bodyPr wrap="square" rtlCol="0">
            <a:spAutoFit/>
          </a:bodyPr>
          <a:lstStyle/>
          <a:p>
            <a:r>
              <a:rPr lang="pt-PT" sz="1200" b="1" dirty="0" smtClean="0">
                <a:solidFill>
                  <a:srgbClr val="003096"/>
                </a:solidFill>
                <a:latin typeface="Arial" panose="020B0604020202020204" pitchFamily="34" charset="0"/>
                <a:cs typeface="Arial" panose="020B0604020202020204" pitchFamily="34" charset="0"/>
              </a:rPr>
              <a:t>Email: </a:t>
            </a:r>
            <a:r>
              <a:rPr lang="pt-PT" sz="1200" dirty="0" smtClean="0">
                <a:solidFill>
                  <a:srgbClr val="003096"/>
                </a:solidFill>
                <a:latin typeface="Arial" panose="020B0604020202020204" pitchFamily="34" charset="0"/>
                <a:cs typeface="Arial" panose="020B0604020202020204" pitchFamily="34" charset="0"/>
                <a:hlinkClick r:id="rId8"/>
              </a:rPr>
              <a:t>candidaturas@oestecim.pt</a:t>
            </a:r>
            <a:endParaRPr lang="pt-PT" sz="1200" dirty="0" smtClean="0">
              <a:solidFill>
                <a:srgbClr val="003096"/>
              </a:solidFill>
              <a:latin typeface="Arial" panose="020B0604020202020204" pitchFamily="34" charset="0"/>
              <a:cs typeface="Arial" panose="020B0604020202020204" pitchFamily="34" charset="0"/>
            </a:endParaRPr>
          </a:p>
        </p:txBody>
      </p:sp>
      <p:sp>
        <p:nvSpPr>
          <p:cNvPr id="8" name="CaixaDeTexto 7"/>
          <p:cNvSpPr txBox="1"/>
          <p:nvPr/>
        </p:nvSpPr>
        <p:spPr>
          <a:xfrm>
            <a:off x="579607" y="5730039"/>
            <a:ext cx="1429789" cy="415498"/>
          </a:xfrm>
          <a:prstGeom prst="rect">
            <a:avLst/>
          </a:prstGeom>
          <a:noFill/>
        </p:spPr>
        <p:txBody>
          <a:bodyPr wrap="square" rtlCol="0">
            <a:spAutoFit/>
          </a:bodyPr>
          <a:lstStyle/>
          <a:p>
            <a:r>
              <a:rPr lang="pt-PT" sz="900" dirty="0" smtClean="0">
                <a:solidFill>
                  <a:schemeClr val="bg1"/>
                </a:solidFill>
                <a:latin typeface="Arial" panose="020B0604020202020204" pitchFamily="34" charset="0"/>
                <a:cs typeface="Arial" panose="020B0604020202020204" pitchFamily="34" charset="0"/>
              </a:rPr>
              <a:t>Operador do Programa</a:t>
            </a:r>
          </a:p>
          <a:p>
            <a:endParaRPr lang="pt-PT" sz="1200" dirty="0">
              <a:solidFill>
                <a:srgbClr val="003096"/>
              </a:solidFill>
              <a:latin typeface="Arial" panose="020B0604020202020204" pitchFamily="34" charset="0"/>
              <a:cs typeface="Arial" panose="020B0604020202020204" pitchFamily="34" charset="0"/>
            </a:endParaRPr>
          </a:p>
        </p:txBody>
      </p:sp>
      <p:sp>
        <p:nvSpPr>
          <p:cNvPr id="9" name="CaixaDeTexto 8"/>
          <p:cNvSpPr txBox="1"/>
          <p:nvPr/>
        </p:nvSpPr>
        <p:spPr>
          <a:xfrm>
            <a:off x="5064365" y="5725898"/>
            <a:ext cx="1429789" cy="415498"/>
          </a:xfrm>
          <a:prstGeom prst="rect">
            <a:avLst/>
          </a:prstGeom>
          <a:noFill/>
        </p:spPr>
        <p:txBody>
          <a:bodyPr wrap="square" rtlCol="0">
            <a:spAutoFit/>
          </a:bodyPr>
          <a:lstStyle/>
          <a:p>
            <a:r>
              <a:rPr lang="pt-PT" sz="900" dirty="0" smtClean="0">
                <a:solidFill>
                  <a:schemeClr val="bg1"/>
                </a:solidFill>
                <a:latin typeface="Arial" panose="020B0604020202020204" pitchFamily="34" charset="0"/>
                <a:cs typeface="Arial" panose="020B0604020202020204" pitchFamily="34" charset="0"/>
              </a:rPr>
              <a:t>Promotor:</a:t>
            </a:r>
          </a:p>
          <a:p>
            <a:endParaRPr lang="pt-PT" sz="1200" dirty="0">
              <a:solidFill>
                <a:srgbClr val="003096"/>
              </a:solidFill>
              <a:latin typeface="Arial" panose="020B0604020202020204" pitchFamily="34" charset="0"/>
              <a:cs typeface="Arial" panose="020B0604020202020204" pitchFamily="34" charset="0"/>
            </a:endParaRPr>
          </a:p>
        </p:txBody>
      </p:sp>
      <p:sp>
        <p:nvSpPr>
          <p:cNvPr id="10" name="CaixaDeTexto 9"/>
          <p:cNvSpPr txBox="1"/>
          <p:nvPr/>
        </p:nvSpPr>
        <p:spPr>
          <a:xfrm>
            <a:off x="9877431" y="5725898"/>
            <a:ext cx="1429789" cy="415498"/>
          </a:xfrm>
          <a:prstGeom prst="rect">
            <a:avLst/>
          </a:prstGeom>
          <a:noFill/>
        </p:spPr>
        <p:txBody>
          <a:bodyPr wrap="square" rtlCol="0">
            <a:spAutoFit/>
          </a:bodyPr>
          <a:lstStyle/>
          <a:p>
            <a:r>
              <a:rPr lang="pt-PT" sz="900" dirty="0" smtClean="0">
                <a:solidFill>
                  <a:schemeClr val="bg1"/>
                </a:solidFill>
                <a:latin typeface="Arial" panose="020B0604020202020204" pitchFamily="34" charset="0"/>
                <a:cs typeface="Arial" panose="020B0604020202020204" pitchFamily="34" charset="0"/>
              </a:rPr>
              <a:t>Parceiro</a:t>
            </a:r>
          </a:p>
          <a:p>
            <a:endParaRPr lang="pt-PT" sz="1200" dirty="0">
              <a:solidFill>
                <a:srgbClr val="003096"/>
              </a:solidFill>
              <a:latin typeface="Arial" panose="020B0604020202020204" pitchFamily="34" charset="0"/>
              <a:cs typeface="Arial" panose="020B0604020202020204" pitchFamily="34" charset="0"/>
            </a:endParaRPr>
          </a:p>
        </p:txBody>
      </p:sp>
      <p:pic>
        <p:nvPicPr>
          <p:cNvPr id="2" name="Image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4365" y="6091102"/>
            <a:ext cx="1149569" cy="575109"/>
          </a:xfrm>
          <a:prstGeom prst="rect">
            <a:avLst/>
          </a:prstGeom>
        </p:spPr>
      </p:pic>
      <p:pic>
        <p:nvPicPr>
          <p:cNvPr id="16" name="Imagem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1383" y="5725898"/>
            <a:ext cx="1221804" cy="1221804"/>
          </a:xfrm>
          <a:prstGeom prst="rect">
            <a:avLst/>
          </a:prstGeom>
        </p:spPr>
      </p:pic>
      <p:pic>
        <p:nvPicPr>
          <p:cNvPr id="17" name="Imagem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251" y="5975389"/>
            <a:ext cx="1307140" cy="722822"/>
          </a:xfrm>
          <a:prstGeom prst="rect">
            <a:avLst/>
          </a:prstGeom>
        </p:spPr>
      </p:pic>
    </p:spTree>
    <p:extLst>
      <p:ext uri="{BB962C8B-B14F-4D97-AF65-F5344CB8AC3E}">
        <p14:creationId xmlns:p14="http://schemas.microsoft.com/office/powerpoint/2010/main" val="288505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096"/>
        </a:solidFill>
        <a:effectLst/>
      </p:bgPr>
    </p:bg>
    <p:spTree>
      <p:nvGrpSpPr>
        <p:cNvPr id="1" name=""/>
        <p:cNvGrpSpPr/>
        <p:nvPr/>
      </p:nvGrpSpPr>
      <p:grpSpPr>
        <a:xfrm>
          <a:off x="0" y="0"/>
          <a:ext cx="0" cy="0"/>
          <a:chOff x="0" y="0"/>
          <a:chExt cx="0" cy="0"/>
        </a:xfrm>
      </p:grpSpPr>
      <p:sp>
        <p:nvSpPr>
          <p:cNvPr id="7" name="CaixaDeTexto 6"/>
          <p:cNvSpPr txBox="1"/>
          <p:nvPr/>
        </p:nvSpPr>
        <p:spPr>
          <a:xfrm>
            <a:off x="4194807" y="3075707"/>
            <a:ext cx="4068043" cy="430887"/>
          </a:xfrm>
          <a:prstGeom prst="rect">
            <a:avLst/>
          </a:prstGeom>
          <a:noFill/>
        </p:spPr>
        <p:txBody>
          <a:bodyPr wrap="square" rtlCol="0">
            <a:spAutoFit/>
          </a:bodyPr>
          <a:lstStyle/>
          <a:p>
            <a:r>
              <a:rPr lang="pt-PT" sz="2200" b="1" dirty="0">
                <a:solidFill>
                  <a:schemeClr val="bg1"/>
                </a:solidFill>
                <a:latin typeface="Arial" panose="020B0604020202020204" pitchFamily="34" charset="0"/>
                <a:cs typeface="Arial" panose="020B0604020202020204" pitchFamily="34" charset="0"/>
              </a:rPr>
              <a:t>OESTE +RECICLA </a:t>
            </a:r>
            <a:r>
              <a:rPr lang="pt-PT" sz="2200" b="1" dirty="0" smtClean="0">
                <a:solidFill>
                  <a:schemeClr val="bg1"/>
                </a:solidFill>
                <a:latin typeface="Arial" panose="020B0604020202020204" pitchFamily="34" charset="0"/>
                <a:cs typeface="Arial" panose="020B0604020202020204" pitchFamily="34" charset="0"/>
              </a:rPr>
              <a:t>PROJECT</a:t>
            </a:r>
            <a:endParaRPr lang="pt-PT" sz="2200" b="1" dirty="0">
              <a:solidFill>
                <a:schemeClr val="bg1"/>
              </a:solidFill>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210" y="5898365"/>
            <a:ext cx="402616" cy="332995"/>
          </a:xfrm>
          <a:prstGeom prst="rect">
            <a:avLst/>
          </a:prstGeom>
        </p:spPr>
      </p:pic>
      <p:cxnSp>
        <p:nvCxnSpPr>
          <p:cNvPr id="10" name="Conexão reta 9"/>
          <p:cNvCxnSpPr/>
          <p:nvPr/>
        </p:nvCxnSpPr>
        <p:spPr>
          <a:xfrm>
            <a:off x="-33252" y="6109853"/>
            <a:ext cx="12252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25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2" name="CaixaDeTexto 1"/>
          <p:cNvSpPr txBox="1"/>
          <p:nvPr/>
        </p:nvSpPr>
        <p:spPr>
          <a:xfrm>
            <a:off x="507076" y="1613952"/>
            <a:ext cx="5744095"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Working together for a </a:t>
            </a:r>
            <a:r>
              <a:rPr lang="en-US" b="1" i="1" dirty="0">
                <a:solidFill>
                  <a:srgbClr val="20D17F"/>
                </a:solidFill>
                <a:latin typeface="Arial" panose="020B0604020202020204" pitchFamily="34" charset="0"/>
                <a:cs typeface="Arial" panose="020B0604020202020204" pitchFamily="34" charset="0"/>
              </a:rPr>
              <a:t>green</a:t>
            </a:r>
            <a:r>
              <a:rPr lang="en-US" i="1" dirty="0">
                <a:latin typeface="Arial" panose="020B0604020202020204" pitchFamily="34" charset="0"/>
                <a:cs typeface="Arial" panose="020B0604020202020204" pitchFamily="34" charset="0"/>
              </a:rPr>
              <a:t> and </a:t>
            </a:r>
            <a:r>
              <a:rPr lang="en-US" b="1" i="1" dirty="0">
                <a:solidFill>
                  <a:srgbClr val="FF0016"/>
                </a:solidFill>
                <a:latin typeface="Arial" panose="020B0604020202020204" pitchFamily="34" charset="0"/>
                <a:cs typeface="Arial" panose="020B0604020202020204" pitchFamily="34" charset="0"/>
              </a:rPr>
              <a:t>competitive</a:t>
            </a:r>
            <a:r>
              <a:rPr lang="en-US" i="1" dirty="0">
                <a:latin typeface="Arial" panose="020B0604020202020204" pitchFamily="34" charset="0"/>
                <a:cs typeface="Arial" panose="020B0604020202020204" pitchFamily="34" charset="0"/>
              </a:rPr>
              <a:t> Europe</a:t>
            </a:r>
            <a:endParaRPr lang="pt-PT" i="1" dirty="0">
              <a:latin typeface="Arial" panose="020B0604020202020204" pitchFamily="34" charset="0"/>
              <a:cs typeface="Arial" panose="020B0604020202020204" pitchFamily="34" charset="0"/>
            </a:endParaRPr>
          </a:p>
        </p:txBody>
      </p:sp>
      <p:graphicFrame>
        <p:nvGraphicFramePr>
          <p:cNvPr id="15" name="Diagrama 14"/>
          <p:cNvGraphicFramePr/>
          <p:nvPr>
            <p:extLst>
              <p:ext uri="{D42A27DB-BD31-4B8C-83A1-F6EECF244321}">
                <p14:modId xmlns:p14="http://schemas.microsoft.com/office/powerpoint/2010/main" val="2244998067"/>
              </p:ext>
            </p:extLst>
          </p:nvPr>
        </p:nvGraphicFramePr>
        <p:xfrm>
          <a:off x="5264019" y="1030577"/>
          <a:ext cx="7176033" cy="4784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a 18"/>
          <p:cNvGraphicFramePr/>
          <p:nvPr>
            <p:extLst>
              <p:ext uri="{D42A27DB-BD31-4B8C-83A1-F6EECF244321}">
                <p14:modId xmlns:p14="http://schemas.microsoft.com/office/powerpoint/2010/main" val="1100691401"/>
              </p:ext>
            </p:extLst>
          </p:nvPr>
        </p:nvGraphicFramePr>
        <p:xfrm>
          <a:off x="1094509" y="1437901"/>
          <a:ext cx="5203767" cy="5271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3" name="Imagem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01269" y="2219497"/>
            <a:ext cx="250766" cy="250766"/>
          </a:xfrm>
          <a:prstGeom prst="rect">
            <a:avLst/>
          </a:prstGeom>
        </p:spPr>
      </p:pic>
      <p:pic>
        <p:nvPicPr>
          <p:cNvPr id="24" name="Imagem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26254" y="4375264"/>
            <a:ext cx="250766" cy="250766"/>
          </a:xfrm>
          <a:prstGeom prst="rect">
            <a:avLst/>
          </a:prstGeom>
        </p:spPr>
      </p:pic>
      <p:sp>
        <p:nvSpPr>
          <p:cNvPr id="25" name="CaixaDeTexto 24"/>
          <p:cNvSpPr txBox="1"/>
          <p:nvPr/>
        </p:nvSpPr>
        <p:spPr>
          <a:xfrm>
            <a:off x="507076" y="1116676"/>
            <a:ext cx="7049193" cy="276999"/>
          </a:xfrm>
          <a:prstGeom prst="rect">
            <a:avLst/>
          </a:prstGeom>
          <a:noFill/>
        </p:spPr>
        <p:txBody>
          <a:bodyPr wrap="square" rtlCol="0">
            <a:spAutoFit/>
          </a:bodyPr>
          <a:lstStyle/>
          <a:p>
            <a:r>
              <a:rPr lang="en-US" sz="1200" b="1" dirty="0">
                <a:solidFill>
                  <a:srgbClr val="003096"/>
                </a:solidFill>
                <a:latin typeface="Arial" panose="020B0604020202020204" pitchFamily="34" charset="0"/>
                <a:cs typeface="Arial" panose="020B0604020202020204" pitchFamily="34" charset="0"/>
              </a:rPr>
              <a:t>PROJECT PROMOTER AND </a:t>
            </a:r>
            <a:r>
              <a:rPr lang="en-US" sz="1200" b="1" dirty="0" smtClean="0">
                <a:solidFill>
                  <a:srgbClr val="003096"/>
                </a:solidFill>
                <a:latin typeface="Arial" panose="020B0604020202020204" pitchFamily="34" charset="0"/>
                <a:cs typeface="Arial" panose="020B0604020202020204" pitchFamily="34" charset="0"/>
              </a:rPr>
              <a:t>PARTNER</a:t>
            </a:r>
            <a:endParaRPr lang="en-US" sz="1200" b="1" dirty="0" smtClean="0">
              <a:solidFill>
                <a:srgbClr val="00309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91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0407" y="1659249"/>
            <a:ext cx="2137809" cy="1425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aixaDeTexto 3"/>
          <p:cNvSpPr txBox="1"/>
          <p:nvPr/>
        </p:nvSpPr>
        <p:spPr>
          <a:xfrm>
            <a:off x="507076" y="3350030"/>
            <a:ext cx="5101140" cy="3108543"/>
          </a:xfrm>
          <a:prstGeom prst="rect">
            <a:avLst/>
          </a:prstGeom>
          <a:noFill/>
        </p:spPr>
        <p:txBody>
          <a:bodyPr wrap="square" rtlCol="0">
            <a:spAutoFit/>
          </a:bodyPr>
          <a:lstStyle/>
          <a:p>
            <a:pPr marL="285750" indent="-285750" algn="just">
              <a:buFont typeface="Arial" panose="020B0604020202020204" pitchFamily="34" charset="0"/>
              <a:buChar char="•"/>
            </a:pPr>
            <a:r>
              <a:rPr lang="pt-PT" sz="1400" dirty="0" err="1" smtClean="0">
                <a:latin typeface="Arial" panose="020B0604020202020204" pitchFamily="34" charset="0"/>
                <a:cs typeface="Arial" panose="020B0604020202020204" pitchFamily="34" charset="0"/>
              </a:rPr>
              <a:t>It</a:t>
            </a:r>
            <a:r>
              <a:rPr lang="pt-PT" sz="1400" dirty="0" smtClean="0">
                <a:latin typeface="Arial" panose="020B0604020202020204" pitchFamily="34" charset="0"/>
                <a:cs typeface="Arial" panose="020B0604020202020204" pitchFamily="34" charset="0"/>
              </a:rPr>
              <a:t> </a:t>
            </a:r>
            <a:r>
              <a:rPr lang="pt-PT" sz="1400" dirty="0" err="1">
                <a:latin typeface="Arial" panose="020B0604020202020204" pitchFamily="34" charset="0"/>
                <a:cs typeface="Arial" panose="020B0604020202020204" pitchFamily="34" charset="0"/>
              </a:rPr>
              <a:t>comprises</a:t>
            </a:r>
            <a:r>
              <a:rPr lang="pt-PT" sz="1400" dirty="0">
                <a:latin typeface="Arial" panose="020B0604020202020204" pitchFamily="34" charset="0"/>
                <a:cs typeface="Arial" panose="020B0604020202020204" pitchFamily="34" charset="0"/>
              </a:rPr>
              <a:t> 12 </a:t>
            </a:r>
            <a:r>
              <a:rPr lang="pt-PT" sz="1400" dirty="0" err="1">
                <a:latin typeface="Arial" panose="020B0604020202020204" pitchFamily="34" charset="0"/>
                <a:cs typeface="Arial" panose="020B0604020202020204" pitchFamily="34" charset="0"/>
              </a:rPr>
              <a:t>Municipalities</a:t>
            </a:r>
            <a:r>
              <a:rPr lang="pt-PT" sz="1400" dirty="0">
                <a:latin typeface="Arial" panose="020B0604020202020204" pitchFamily="34" charset="0"/>
                <a:cs typeface="Arial" panose="020B0604020202020204" pitchFamily="34" charset="0"/>
              </a:rPr>
              <a:t>: Alcobaça, Alenquer, Arruda dos Vinhos, Bombarral, Cadaval, Caldas da Rainha, Lourinhã, Nazaré, Óbidos, Peniche, Sobral de Monte Agraço </a:t>
            </a:r>
            <a:r>
              <a:rPr lang="pt-PT" sz="1400" dirty="0" err="1">
                <a:latin typeface="Arial" panose="020B0604020202020204" pitchFamily="34" charset="0"/>
                <a:cs typeface="Arial" panose="020B0604020202020204" pitchFamily="34" charset="0"/>
              </a:rPr>
              <a:t>and</a:t>
            </a:r>
            <a:r>
              <a:rPr lang="pt-PT" sz="1400" dirty="0">
                <a:latin typeface="Arial" panose="020B0604020202020204" pitchFamily="34" charset="0"/>
                <a:cs typeface="Arial" panose="020B0604020202020204" pitchFamily="34" charset="0"/>
              </a:rPr>
              <a:t> Torres Vedras</a:t>
            </a:r>
            <a:r>
              <a:rPr lang="pt-PT" sz="14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pt-P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 It´s a public </a:t>
            </a:r>
            <a:r>
              <a:rPr lang="en-US" sz="1400" dirty="0">
                <a:latin typeface="Arial" panose="020B0604020202020204" pitchFamily="34" charset="0"/>
                <a:cs typeface="Arial" panose="020B0604020202020204" pitchFamily="34" charset="0"/>
              </a:rPr>
              <a:t>entity </a:t>
            </a:r>
            <a:r>
              <a:rPr lang="en-US" sz="1400" dirty="0" smtClean="0">
                <a:latin typeface="Arial" panose="020B0604020202020204" pitchFamily="34" charset="0"/>
                <a:cs typeface="Arial" panose="020B0604020202020204" pitchFamily="34" charset="0"/>
              </a:rPr>
              <a:t>with the mission of </a:t>
            </a:r>
            <a:r>
              <a:rPr lang="en-US" sz="1400" b="1" dirty="0">
                <a:solidFill>
                  <a:srgbClr val="003096"/>
                </a:solidFill>
                <a:latin typeface="Arial" panose="020B0604020202020204" pitchFamily="34" charset="0"/>
                <a:cs typeface="Arial" panose="020B0604020202020204" pitchFamily="34" charset="0"/>
              </a:rPr>
              <a:t>contributing to the </a:t>
            </a:r>
            <a:r>
              <a:rPr lang="en-US" sz="1400" b="1" dirty="0">
                <a:solidFill>
                  <a:srgbClr val="003096"/>
                </a:solidFill>
                <a:latin typeface="Arial" panose="020B0604020202020204" pitchFamily="34" charset="0"/>
                <a:cs typeface="Arial" panose="020B0604020202020204" pitchFamily="34" charset="0"/>
              </a:rPr>
              <a:t>sustainable development </a:t>
            </a:r>
            <a:r>
              <a:rPr lang="en-US" sz="1400" dirty="0" smtClean="0">
                <a:latin typeface="Arial" panose="020B0604020202020204" pitchFamily="34" charset="0"/>
                <a:cs typeface="Arial" panose="020B0604020202020204" pitchFamily="34" charset="0"/>
              </a:rPr>
              <a:t>and the improvement of the quality </a:t>
            </a:r>
            <a:r>
              <a:rPr lang="en-US" sz="1400" dirty="0">
                <a:latin typeface="Arial" panose="020B0604020202020204" pitchFamily="34" charset="0"/>
                <a:cs typeface="Arial" panose="020B0604020202020204" pitchFamily="34" charset="0"/>
              </a:rPr>
              <a:t>of life of its municipalities</a:t>
            </a:r>
            <a:r>
              <a:rPr lang="pt-PT" sz="1400" dirty="0" smtClean="0">
                <a:latin typeface="Arial" panose="020B0604020202020204" pitchFamily="34" charset="0"/>
                <a:cs typeface="Arial" panose="020B0604020202020204" pitchFamily="34" charset="0"/>
              </a:rPr>
              <a:t>.</a:t>
            </a:r>
            <a:endParaRPr lang="pt-PT" sz="1400" dirty="0">
              <a:latin typeface="Arial" panose="020B0604020202020204" pitchFamily="34" charset="0"/>
              <a:cs typeface="Arial" panose="020B0604020202020204" pitchFamily="34" charset="0"/>
            </a:endParaRPr>
          </a:p>
          <a:p>
            <a:pPr algn="just"/>
            <a:endParaRPr lang="pt-PT"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Its </a:t>
            </a:r>
            <a:r>
              <a:rPr lang="en-US" sz="1400" dirty="0">
                <a:latin typeface="Arial" panose="020B0604020202020204" pitchFamily="34" charset="0"/>
                <a:cs typeface="Arial" panose="020B0604020202020204" pitchFamily="34" charset="0"/>
              </a:rPr>
              <a:t>vision is to be an </a:t>
            </a:r>
            <a:r>
              <a:rPr lang="en-US" sz="1400" dirty="0" err="1">
                <a:latin typeface="Arial" panose="020B0604020202020204" pitchFamily="34" charset="0"/>
                <a:cs typeface="Arial" panose="020B0604020202020204" pitchFamily="34" charset="0"/>
              </a:rPr>
              <a:t>Intermunicipal</a:t>
            </a:r>
            <a:r>
              <a:rPr lang="en-US" sz="1400" dirty="0">
                <a:latin typeface="Arial" panose="020B0604020202020204" pitchFamily="34" charset="0"/>
                <a:cs typeface="Arial" panose="020B0604020202020204" pitchFamily="34" charset="0"/>
              </a:rPr>
              <a:t> Community of excellence in </a:t>
            </a:r>
            <a:r>
              <a:rPr lang="en-US" sz="1400" dirty="0" smtClean="0">
                <a:latin typeface="Arial" panose="020B0604020202020204" pitchFamily="34" charset="0"/>
                <a:cs typeface="Arial" panose="020B0604020202020204" pitchFamily="34" charset="0"/>
              </a:rPr>
              <a:t>public </a:t>
            </a:r>
            <a:r>
              <a:rPr lang="en-US" sz="1400" dirty="0">
                <a:latin typeface="Arial" panose="020B0604020202020204" pitchFamily="34" charset="0"/>
                <a:cs typeface="Arial" panose="020B0604020202020204" pitchFamily="34" charset="0"/>
              </a:rPr>
              <a:t>management oriented towards quality, innovation, efficiency and effectiveness, which invests in partnerships and in the </a:t>
            </a:r>
            <a:r>
              <a:rPr lang="en-US" sz="1400" dirty="0" smtClean="0">
                <a:latin typeface="Arial" panose="020B0604020202020204" pitchFamily="34" charset="0"/>
                <a:cs typeface="Arial" panose="020B0604020202020204" pitchFamily="34" charset="0"/>
              </a:rPr>
              <a:t>management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institutional networks.</a:t>
            </a:r>
            <a:endParaRPr lang="pt-PT" sz="1400" dirty="0">
              <a:latin typeface="Arial" panose="020B0604020202020204" pitchFamily="34" charset="0"/>
              <a:cs typeface="Arial" panose="020B0604020202020204" pitchFamily="34" charset="0"/>
            </a:endParaRPr>
          </a:p>
        </p:txBody>
      </p:sp>
      <p:sp>
        <p:nvSpPr>
          <p:cNvPr id="5" name="CaixaDeTexto 4"/>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6" name="CaixaDeTexto 5"/>
          <p:cNvSpPr txBox="1"/>
          <p:nvPr/>
        </p:nvSpPr>
        <p:spPr>
          <a:xfrm>
            <a:off x="507076" y="1116676"/>
            <a:ext cx="7049193" cy="276999"/>
          </a:xfrm>
          <a:prstGeom prst="rect">
            <a:avLst/>
          </a:prstGeom>
          <a:noFill/>
        </p:spPr>
        <p:txBody>
          <a:bodyPr wrap="square" rtlCol="0">
            <a:spAutoFit/>
          </a:bodyPr>
          <a:lstStyle/>
          <a:p>
            <a:r>
              <a:rPr lang="en-US" sz="1200" b="1" dirty="0">
                <a:solidFill>
                  <a:srgbClr val="003096"/>
                </a:solidFill>
                <a:latin typeface="Arial" panose="020B0604020202020204" pitchFamily="34" charset="0"/>
                <a:cs typeface="Arial" panose="020B0604020202020204" pitchFamily="34" charset="0"/>
              </a:rPr>
              <a:t>PROJECT PROMOTER AND </a:t>
            </a:r>
            <a:r>
              <a:rPr lang="en-US" sz="1200" b="1" dirty="0" smtClean="0">
                <a:solidFill>
                  <a:srgbClr val="003096"/>
                </a:solidFill>
                <a:latin typeface="Arial" panose="020B0604020202020204" pitchFamily="34" charset="0"/>
                <a:cs typeface="Arial" panose="020B0604020202020204" pitchFamily="34" charset="0"/>
              </a:rPr>
              <a:t>PARTNER</a:t>
            </a:r>
            <a:endParaRPr lang="en-US" sz="1200" b="1" dirty="0">
              <a:solidFill>
                <a:srgbClr val="003096"/>
              </a:solidFill>
              <a:latin typeface="Arial" panose="020B0604020202020204" pitchFamily="34" charset="0"/>
              <a:cs typeface="Arial" panose="020B0604020202020204" pitchFamily="34" charset="0"/>
            </a:endParaRPr>
          </a:p>
        </p:txBody>
      </p:sp>
      <p:sp>
        <p:nvSpPr>
          <p:cNvPr id="9" name="CaixaDeTexto 8"/>
          <p:cNvSpPr txBox="1"/>
          <p:nvPr/>
        </p:nvSpPr>
        <p:spPr>
          <a:xfrm>
            <a:off x="6420196" y="3350030"/>
            <a:ext cx="5101140" cy="3108543"/>
          </a:xfrm>
          <a:prstGeom prst="rect">
            <a:avLst/>
          </a:prstGeom>
          <a:noFill/>
        </p:spPr>
        <p:txBody>
          <a:bodyPr wrap="square" rtlCol="0">
            <a:spAutoFit/>
          </a:bodyPr>
          <a:lstStyle/>
          <a:p>
            <a:pPr marL="285750" indent="-285750"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Based </a:t>
            </a:r>
            <a:r>
              <a:rPr lang="en-US" sz="1400" dirty="0">
                <a:latin typeface="Arial" panose="020B0604020202020204" pitchFamily="34" charset="0"/>
                <a:cs typeface="Arial" panose="020B0604020202020204" pitchFamily="34" charset="0"/>
              </a:rPr>
              <a:t>on the idea of usi</a:t>
            </a:r>
            <a:r>
              <a:rPr lang="en-US" sz="1400" b="1" dirty="0">
                <a:solidFill>
                  <a:srgbClr val="003096"/>
                </a:solidFill>
                <a:latin typeface="Arial" panose="020B0604020202020204" pitchFamily="34" charset="0"/>
                <a:cs typeface="Arial" panose="020B0604020202020204" pitchFamily="34" charset="0"/>
              </a:rPr>
              <a:t>ng new technologies to </a:t>
            </a:r>
            <a:r>
              <a:rPr lang="en-US" sz="1400" b="1" dirty="0">
                <a:solidFill>
                  <a:srgbClr val="003096"/>
                </a:solidFill>
                <a:latin typeface="Arial" panose="020B0604020202020204" pitchFamily="34" charset="0"/>
                <a:cs typeface="Arial" panose="020B0604020202020204" pitchFamily="34" charset="0"/>
              </a:rPr>
              <a:t>promote </a:t>
            </a:r>
            <a:r>
              <a:rPr lang="en-US" sz="1400" b="1" dirty="0">
                <a:solidFill>
                  <a:srgbClr val="003096"/>
                </a:solidFill>
                <a:latin typeface="Arial" panose="020B0604020202020204" pitchFamily="34" charset="0"/>
                <a:cs typeface="Arial" panose="020B0604020202020204" pitchFamily="34" charset="0"/>
              </a:rPr>
              <a:t>circular economy, </a:t>
            </a:r>
            <a:r>
              <a:rPr lang="en-US" sz="1400" dirty="0" err="1">
                <a:latin typeface="Arial" panose="020B0604020202020204" pitchFamily="34" charset="0"/>
                <a:cs typeface="Arial" panose="020B0604020202020204" pitchFamily="34" charset="0"/>
              </a:rPr>
              <a:t>Empower's</a:t>
            </a:r>
            <a:r>
              <a:rPr lang="en-US" sz="1400" dirty="0">
                <a:latin typeface="Arial" panose="020B0604020202020204" pitchFamily="34" charset="0"/>
                <a:cs typeface="Arial" panose="020B0604020202020204" pitchFamily="34" charset="0"/>
              </a:rPr>
              <a:t> vision is to </a:t>
            </a:r>
            <a:r>
              <a:rPr lang="en-US" sz="1400" dirty="0" smtClean="0">
                <a:latin typeface="Arial" panose="020B0604020202020204" pitchFamily="34" charset="0"/>
                <a:cs typeface="Arial" panose="020B0604020202020204" pitchFamily="34" charset="0"/>
              </a:rPr>
              <a:t>enable </a:t>
            </a:r>
            <a:r>
              <a:rPr lang="en-US" sz="1400" dirty="0">
                <a:latin typeface="Arial" panose="020B0604020202020204" pitchFamily="34" charset="0"/>
                <a:cs typeface="Arial" panose="020B0604020202020204" pitchFamily="34" charset="0"/>
              </a:rPr>
              <a:t>people to create a better and cleaner world.</a:t>
            </a:r>
            <a:r>
              <a:rPr lang="pt-PT" sz="1400" dirty="0" smtClean="0">
                <a:latin typeface="Arial" panose="020B0604020202020204" pitchFamily="34" charset="0"/>
                <a:cs typeface="Arial" panose="020B0604020202020204" pitchFamily="34" charset="0"/>
              </a:rPr>
              <a:t>.</a:t>
            </a:r>
            <a:endParaRPr lang="pt-PT" sz="1400" dirty="0" smtClean="0">
              <a:latin typeface="Arial" panose="020B0604020202020204" pitchFamily="34" charset="0"/>
              <a:cs typeface="Arial" panose="020B0604020202020204" pitchFamily="34" charset="0"/>
            </a:endParaRPr>
          </a:p>
          <a:p>
            <a:pPr algn="just"/>
            <a:endParaRPr lang="pt-PT"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Its’ </a:t>
            </a:r>
            <a:r>
              <a:rPr lang="en-US" sz="1400" dirty="0">
                <a:latin typeface="Arial" panose="020B0604020202020204" pitchFamily="34" charset="0"/>
                <a:cs typeface="Arial" panose="020B0604020202020204" pitchFamily="34" charset="0"/>
              </a:rPr>
              <a:t>goal is to build a global ecosystem of plastic waste based on the same philosophy </a:t>
            </a:r>
            <a:r>
              <a:rPr lang="en-US" sz="1400" dirty="0" smtClean="0">
                <a:latin typeface="Arial" panose="020B0604020202020204" pitchFamily="34" charset="0"/>
                <a:cs typeface="Arial" panose="020B0604020202020204" pitchFamily="34" charset="0"/>
              </a:rPr>
              <a:t>of </a:t>
            </a:r>
            <a:r>
              <a:rPr lang="en-US" sz="1400" dirty="0">
                <a:latin typeface="Arial" panose="020B0604020202020204" pitchFamily="34" charset="0"/>
                <a:cs typeface="Arial" panose="020B0604020202020204" pitchFamily="34" charset="0"/>
              </a:rPr>
              <a:t>the Norwegian bottle deposit system</a:t>
            </a:r>
            <a:endParaRPr lang="pt-PT" sz="1400" dirty="0" smtClean="0">
              <a:latin typeface="Arial" panose="020B0604020202020204" pitchFamily="34" charset="0"/>
              <a:cs typeface="Arial" panose="020B0604020202020204" pitchFamily="34" charset="0"/>
            </a:endParaRPr>
          </a:p>
          <a:p>
            <a:pPr algn="just"/>
            <a:endParaRPr lang="pt-PT" sz="14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1" dirty="0" smtClean="0">
                <a:solidFill>
                  <a:srgbClr val="003096"/>
                </a:solidFill>
                <a:latin typeface="Arial" panose="020B0604020202020204" pitchFamily="34" charset="0"/>
                <a:cs typeface="Arial" panose="020B0604020202020204" pitchFamily="34" charset="0"/>
              </a:rPr>
              <a:t>By </a:t>
            </a:r>
            <a:r>
              <a:rPr lang="en-US" sz="1400" b="1" dirty="0">
                <a:solidFill>
                  <a:srgbClr val="003096"/>
                </a:solidFill>
                <a:latin typeface="Arial" panose="020B0604020202020204" pitchFamily="34" charset="0"/>
                <a:cs typeface="Arial" panose="020B0604020202020204" pitchFamily="34" charset="0"/>
              </a:rPr>
              <a:t>giving </a:t>
            </a:r>
            <a:r>
              <a:rPr lang="en-US" sz="1400" b="1" dirty="0" smtClean="0">
                <a:solidFill>
                  <a:srgbClr val="003096"/>
                </a:solidFill>
                <a:latin typeface="Arial" panose="020B0604020202020204" pitchFamily="34" charset="0"/>
                <a:cs typeface="Arial" panose="020B0604020202020204" pitchFamily="34" charset="0"/>
              </a:rPr>
              <a:t>value </a:t>
            </a:r>
            <a:r>
              <a:rPr lang="en-US" sz="1400" b="1" dirty="0">
                <a:solidFill>
                  <a:srgbClr val="003096"/>
                </a:solidFill>
                <a:latin typeface="Arial" panose="020B0604020202020204" pitchFamily="34" charset="0"/>
                <a:cs typeface="Arial" panose="020B0604020202020204" pitchFamily="34" charset="0"/>
              </a:rPr>
              <a:t>to plastic waste, we can prevent the flow of plastic into the environment and encourage the collection of waste in an economical way</a:t>
            </a:r>
            <a:endParaRPr lang="pt-PT" sz="1400" b="1" dirty="0" smtClean="0">
              <a:solidFill>
                <a:srgbClr val="003096"/>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pt-PT" sz="1400" b="1" dirty="0">
              <a:solidFill>
                <a:srgbClr val="003096"/>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By taking digital inventories, it also ensures that most of the collected plastic will be reused and recycled.</a:t>
            </a:r>
            <a:r>
              <a:rPr lang="pt-PT" sz="1400" dirty="0" smtClean="0">
                <a:latin typeface="Arial" panose="020B0604020202020204" pitchFamily="34" charset="0"/>
                <a:cs typeface="Arial" panose="020B0604020202020204" pitchFamily="34" charset="0"/>
              </a:rPr>
              <a:t>.</a:t>
            </a:r>
            <a:endParaRPr lang="pt-PT" sz="1400" dirty="0">
              <a:latin typeface="Arial" panose="020B0604020202020204" pitchFamily="34" charset="0"/>
              <a:cs typeface="Arial" panose="020B0604020202020204" pitchFamily="34" charset="0"/>
            </a:endParaRPr>
          </a:p>
        </p:txBody>
      </p:sp>
      <p:sp>
        <p:nvSpPr>
          <p:cNvPr id="11" name="CaixaDeTexto 10"/>
          <p:cNvSpPr txBox="1"/>
          <p:nvPr/>
        </p:nvSpPr>
        <p:spPr>
          <a:xfrm>
            <a:off x="615142" y="1845425"/>
            <a:ext cx="2194560" cy="1200329"/>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Intermunicipal</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Community of the West</a:t>
            </a:r>
            <a:endParaRPr lang="pt-PT" b="1" dirty="0">
              <a:latin typeface="Arial" panose="020B0604020202020204" pitchFamily="34" charset="0"/>
              <a:cs typeface="Arial" panose="020B0604020202020204" pitchFamily="34" charset="0"/>
            </a:endParaRPr>
          </a:p>
          <a:p>
            <a:endParaRPr lang="pt-PT" b="1" dirty="0">
              <a:latin typeface="Arial" panose="020B0604020202020204" pitchFamily="34" charset="0"/>
              <a:cs typeface="Arial" panose="020B0604020202020204" pitchFamily="34" charset="0"/>
            </a:endParaRPr>
          </a:p>
        </p:txBody>
      </p:sp>
      <p:sp>
        <p:nvSpPr>
          <p:cNvPr id="12" name="CaixaDeTexto 11"/>
          <p:cNvSpPr txBox="1"/>
          <p:nvPr/>
        </p:nvSpPr>
        <p:spPr>
          <a:xfrm>
            <a:off x="6420196" y="1929424"/>
            <a:ext cx="2194560" cy="369332"/>
          </a:xfrm>
          <a:prstGeom prst="rect">
            <a:avLst/>
          </a:prstGeom>
          <a:noFill/>
        </p:spPr>
        <p:txBody>
          <a:bodyPr wrap="square" rtlCol="0">
            <a:spAutoFit/>
          </a:bodyPr>
          <a:lstStyle/>
          <a:p>
            <a:r>
              <a:rPr lang="pt-PT" b="1" dirty="0" err="1" smtClean="0">
                <a:latin typeface="Arial" panose="020B0604020202020204" pitchFamily="34" charset="0"/>
                <a:cs typeface="Arial" panose="020B0604020202020204" pitchFamily="34" charset="0"/>
              </a:rPr>
              <a:t>Empower</a:t>
            </a:r>
            <a:endParaRPr lang="pt-PT" b="1" dirty="0">
              <a:latin typeface="Arial" panose="020B0604020202020204" pitchFamily="34" charset="0"/>
              <a:cs typeface="Arial" panose="020B0604020202020204" pitchFamily="34" charset="0"/>
            </a:endParaRPr>
          </a:p>
        </p:txBody>
      </p: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7767" y="1602653"/>
            <a:ext cx="2683569" cy="1408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8054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232832" y="3283526"/>
            <a:ext cx="5959168" cy="3574473"/>
          </a:xfrm>
          <a:prstGeom prst="rect">
            <a:avLst/>
          </a:prstGeom>
        </p:spPr>
      </p:pic>
      <p:sp>
        <p:nvSpPr>
          <p:cNvPr id="4" name="CaixaDeTexto 3"/>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5" name="CaixaDeTexto 4"/>
          <p:cNvSpPr txBox="1"/>
          <p:nvPr/>
        </p:nvSpPr>
        <p:spPr>
          <a:xfrm>
            <a:off x="507076" y="1116676"/>
            <a:ext cx="7049193" cy="276999"/>
          </a:xfrm>
          <a:prstGeom prst="rect">
            <a:avLst/>
          </a:prstGeom>
          <a:noFill/>
        </p:spPr>
        <p:txBody>
          <a:bodyPr wrap="square" rtlCol="0">
            <a:spAutoFit/>
          </a:bodyPr>
          <a:lstStyle/>
          <a:p>
            <a:r>
              <a:rPr lang="en-US" sz="1200" b="1" dirty="0" smtClean="0">
                <a:solidFill>
                  <a:srgbClr val="003096"/>
                </a:solidFill>
                <a:latin typeface="Arial" panose="020B0604020202020204" pitchFamily="34" charset="0"/>
                <a:cs typeface="Arial" panose="020B0604020202020204" pitchFamily="34" charset="0"/>
              </a:rPr>
              <a:t>PROJECT </a:t>
            </a:r>
            <a:r>
              <a:rPr lang="en-US" sz="1200" b="1" dirty="0">
                <a:solidFill>
                  <a:srgbClr val="003096"/>
                </a:solidFill>
                <a:latin typeface="Arial" panose="020B0604020202020204" pitchFamily="34" charset="0"/>
                <a:cs typeface="Arial" panose="020B0604020202020204" pitchFamily="34" charset="0"/>
              </a:rPr>
              <a:t>DESCRIPTION</a:t>
            </a:r>
            <a:endParaRPr lang="en-US" sz="1200" b="1" dirty="0" smtClean="0">
              <a:solidFill>
                <a:srgbClr val="003096"/>
              </a:solidFill>
              <a:latin typeface="Arial" panose="020B0604020202020204" pitchFamily="34" charset="0"/>
              <a:cs typeface="Arial" panose="020B0604020202020204" pitchFamily="34" charset="0"/>
            </a:endParaRPr>
          </a:p>
        </p:txBody>
      </p:sp>
      <p:sp>
        <p:nvSpPr>
          <p:cNvPr id="6" name="CaixaDeTexto 5"/>
          <p:cNvSpPr txBox="1"/>
          <p:nvPr/>
        </p:nvSpPr>
        <p:spPr>
          <a:xfrm>
            <a:off x="507076" y="1812175"/>
            <a:ext cx="11072553" cy="3754874"/>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Europe produces about </a:t>
            </a:r>
            <a:r>
              <a:rPr lang="en-US" sz="2800" b="1" dirty="0">
                <a:solidFill>
                  <a:srgbClr val="003096"/>
                </a:solidFill>
                <a:latin typeface="Arial" panose="020B0604020202020204" pitchFamily="34" charset="0"/>
                <a:cs typeface="Arial" panose="020B0604020202020204" pitchFamily="34" charset="0"/>
              </a:rPr>
              <a:t>58 million </a:t>
            </a:r>
            <a:r>
              <a:rPr lang="en-US" sz="2800" b="1" dirty="0" err="1">
                <a:solidFill>
                  <a:srgbClr val="003096"/>
                </a:solidFill>
                <a:latin typeface="Arial" panose="020B0604020202020204" pitchFamily="34" charset="0"/>
                <a:cs typeface="Arial" panose="020B0604020202020204" pitchFamily="34" charset="0"/>
              </a:rPr>
              <a:t>tonnes</a:t>
            </a:r>
            <a:r>
              <a:rPr lang="en-US" sz="2800" b="1" dirty="0">
                <a:solidFill>
                  <a:srgbClr val="003096"/>
                </a:solidFill>
                <a:latin typeface="Arial" panose="020B0604020202020204" pitchFamily="34" charset="0"/>
                <a:cs typeface="Arial" panose="020B0604020202020204" pitchFamily="34" charset="0"/>
              </a:rPr>
              <a:t> of plastic </a:t>
            </a:r>
            <a:r>
              <a:rPr lang="en-US" dirty="0">
                <a:latin typeface="Arial" panose="020B0604020202020204" pitchFamily="34" charset="0"/>
                <a:cs typeface="Arial" panose="020B0604020202020204" pitchFamily="34" charset="0"/>
              </a:rPr>
              <a:t>per year</a:t>
            </a:r>
          </a:p>
          <a:p>
            <a:pPr algn="just"/>
            <a:r>
              <a:rPr lang="en-US" dirty="0">
                <a:latin typeface="Arial" panose="020B0604020202020204" pitchFamily="34" charset="0"/>
                <a:cs typeface="Arial" panose="020B0604020202020204" pitchFamily="34" charset="0"/>
              </a:rPr>
              <a:t>Portugal contributed </a:t>
            </a:r>
            <a:r>
              <a:rPr lang="en-US" dirty="0" smtClean="0">
                <a:latin typeface="Arial" panose="020B0604020202020204" pitchFamily="34" charset="0"/>
                <a:cs typeface="Arial" panose="020B0604020202020204" pitchFamily="34" charset="0"/>
              </a:rPr>
              <a:t>with almost </a:t>
            </a:r>
            <a:r>
              <a:rPr lang="en-US" dirty="0">
                <a:latin typeface="Arial" panose="020B0604020202020204" pitchFamily="34" charset="0"/>
                <a:cs typeface="Arial" panose="020B0604020202020204" pitchFamily="34" charset="0"/>
              </a:rPr>
              <a:t>370 thousand tons</a:t>
            </a:r>
            <a:endParaRPr lang="pt-PT" dirty="0" smtClean="0">
              <a:latin typeface="Arial" panose="020B0604020202020204" pitchFamily="34" charset="0"/>
              <a:cs typeface="Arial" panose="020B0604020202020204" pitchFamily="34" charset="0"/>
            </a:endParaRPr>
          </a:p>
          <a:p>
            <a:pPr algn="just"/>
            <a:endParaRPr lang="pt-P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average of 31kg per person, </a:t>
            </a:r>
            <a:r>
              <a:rPr lang="en-US" dirty="0" smtClean="0">
                <a:latin typeface="Arial" panose="020B0604020202020204" pitchFamily="34" charset="0"/>
                <a:cs typeface="Arial" panose="020B0604020202020204" pitchFamily="34" charset="0"/>
              </a:rPr>
              <a:t>which is above </a:t>
            </a:r>
            <a:r>
              <a:rPr lang="en-US" dirty="0">
                <a:latin typeface="Arial" panose="020B0604020202020204" pitchFamily="34" charset="0"/>
                <a:cs typeface="Arial" panose="020B0604020202020204" pitchFamily="34" charset="0"/>
              </a:rPr>
              <a:t>the European </a:t>
            </a:r>
            <a:r>
              <a:rPr lang="en-US" dirty="0" smtClean="0">
                <a:latin typeface="Arial" panose="020B0604020202020204" pitchFamily="34" charset="0"/>
                <a:cs typeface="Arial" panose="020B0604020202020204" pitchFamily="34" charset="0"/>
              </a:rPr>
              <a:t>average.</a:t>
            </a:r>
            <a:endParaRPr lang="pt-PT"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pt-PT" dirty="0" smtClean="0">
              <a:latin typeface="Arial" panose="020B0604020202020204" pitchFamily="34" charset="0"/>
              <a:cs typeface="Arial" panose="020B0604020202020204" pitchFamily="34" charset="0"/>
            </a:endParaRPr>
          </a:p>
          <a:p>
            <a:pPr algn="just"/>
            <a:r>
              <a:rPr lang="pt-PT" b="1" dirty="0" smtClean="0">
                <a:solidFill>
                  <a:srgbClr val="003096"/>
                </a:solidFill>
                <a:latin typeface="Arial" panose="020B0604020202020204" pitchFamily="34" charset="0"/>
                <a:cs typeface="Arial" panose="020B0604020202020204" pitchFamily="34" charset="0"/>
              </a:rPr>
              <a:t>West </a:t>
            </a:r>
            <a:r>
              <a:rPr lang="pt-PT" b="1" dirty="0" err="1" smtClean="0">
                <a:solidFill>
                  <a:srgbClr val="003096"/>
                </a:solidFill>
                <a:latin typeface="Arial" panose="020B0604020202020204" pitchFamily="34" charset="0"/>
                <a:cs typeface="Arial" panose="020B0604020202020204" pitchFamily="34" charset="0"/>
              </a:rPr>
              <a:t>Region</a:t>
            </a:r>
            <a:r>
              <a:rPr lang="pt-PT" b="1" dirty="0" smtClean="0">
                <a:solidFill>
                  <a:srgbClr val="003096"/>
                </a:solidFill>
                <a:latin typeface="Arial" panose="020B0604020202020204" pitchFamily="34" charset="0"/>
                <a:cs typeface="Arial" panose="020B0604020202020204" pitchFamily="34" charset="0"/>
              </a:rPr>
              <a:t>:</a:t>
            </a:r>
            <a:r>
              <a:rPr lang="pt-PT" dirty="0" smtClean="0">
                <a:latin typeface="Arial" panose="020B0604020202020204" pitchFamily="34" charset="0"/>
                <a:cs typeface="Arial" panose="020B0604020202020204" pitchFamily="34" charset="0"/>
              </a:rPr>
              <a:t> </a:t>
            </a:r>
            <a:r>
              <a:rPr lang="pt-PT" dirty="0">
                <a:latin typeface="Arial" panose="020B0604020202020204" pitchFamily="34" charset="0"/>
                <a:cs typeface="Arial" panose="020B0604020202020204" pitchFamily="34" charset="0"/>
              </a:rPr>
              <a:t>11 060,34 </a:t>
            </a:r>
            <a:r>
              <a:rPr lang="pt-PT" dirty="0" smtClean="0">
                <a:latin typeface="Arial" panose="020B0604020202020204" pitchFamily="34" charset="0"/>
                <a:cs typeface="Arial" panose="020B0604020202020204" pitchFamily="34" charset="0"/>
              </a:rPr>
              <a:t>tons </a:t>
            </a:r>
            <a:r>
              <a:rPr lang="pt-PT" dirty="0" err="1" smtClean="0">
                <a:latin typeface="Arial" panose="020B0604020202020204" pitchFamily="34" charset="0"/>
                <a:cs typeface="Arial" panose="020B0604020202020204" pitchFamily="34" charset="0"/>
              </a:rPr>
              <a:t>of</a:t>
            </a:r>
            <a:r>
              <a:rPr lang="pt-PT" dirty="0" smtClean="0">
                <a:latin typeface="Arial" panose="020B0604020202020204" pitchFamily="34" charset="0"/>
                <a:cs typeface="Arial" panose="020B0604020202020204" pitchFamily="34" charset="0"/>
              </a:rPr>
              <a:t> </a:t>
            </a:r>
            <a:r>
              <a:rPr lang="pt-PT" dirty="0" err="1" smtClean="0">
                <a:latin typeface="Arial" panose="020B0604020202020204" pitchFamily="34" charset="0"/>
                <a:cs typeface="Arial" panose="020B0604020202020204" pitchFamily="34" charset="0"/>
              </a:rPr>
              <a:t>plastic</a:t>
            </a:r>
            <a:r>
              <a:rPr lang="pt-PT" dirty="0" smtClean="0">
                <a:latin typeface="Arial" panose="020B0604020202020204" pitchFamily="34" charset="0"/>
                <a:cs typeface="Arial" panose="020B0604020202020204" pitchFamily="34" charset="0"/>
              </a:rPr>
              <a:t> </a:t>
            </a:r>
            <a:endParaRPr lang="pt-PT" dirty="0" smtClean="0">
              <a:latin typeface="Arial" panose="020B0604020202020204" pitchFamily="34" charset="0"/>
              <a:cs typeface="Arial" panose="020B0604020202020204" pitchFamily="34" charset="0"/>
            </a:endParaRPr>
          </a:p>
          <a:p>
            <a:pPr algn="just"/>
            <a:r>
              <a:rPr lang="pt-PT" dirty="0" smtClean="0">
                <a:latin typeface="Arial" panose="020B0604020202020204" pitchFamily="34" charset="0"/>
                <a:cs typeface="Arial" panose="020B0604020202020204" pitchFamily="34" charset="0"/>
              </a:rPr>
              <a:t>3</a:t>
            </a:r>
            <a:r>
              <a:rPr lang="pt-PT" dirty="0">
                <a:latin typeface="Arial" panose="020B0604020202020204" pitchFamily="34" charset="0"/>
                <a:cs typeface="Arial" panose="020B0604020202020204" pitchFamily="34" charset="0"/>
              </a:rPr>
              <a:t>% </a:t>
            </a:r>
            <a:r>
              <a:rPr lang="pt-PT" dirty="0" err="1" smtClean="0">
                <a:latin typeface="Arial" panose="020B0604020202020204" pitchFamily="34" charset="0"/>
                <a:cs typeface="Arial" panose="020B0604020202020204" pitchFamily="34" charset="0"/>
              </a:rPr>
              <a:t>of</a:t>
            </a:r>
            <a:r>
              <a:rPr lang="pt-PT" dirty="0" smtClean="0">
                <a:latin typeface="Arial" panose="020B0604020202020204" pitchFamily="34" charset="0"/>
                <a:cs typeface="Arial" panose="020B0604020202020204" pitchFamily="34" charset="0"/>
              </a:rPr>
              <a:t> </a:t>
            </a:r>
            <a:r>
              <a:rPr lang="pt-PT" dirty="0" err="1" smtClean="0">
                <a:latin typeface="Arial" panose="020B0604020202020204" pitchFamily="34" charset="0"/>
                <a:cs typeface="Arial" panose="020B0604020202020204" pitchFamily="34" charset="0"/>
              </a:rPr>
              <a:t>the</a:t>
            </a:r>
            <a:r>
              <a:rPr lang="pt-PT" dirty="0" smtClean="0">
                <a:latin typeface="Arial" panose="020B0604020202020204" pitchFamily="34" charset="0"/>
                <a:cs typeface="Arial" panose="020B0604020202020204" pitchFamily="34" charset="0"/>
              </a:rPr>
              <a:t> </a:t>
            </a:r>
            <a:r>
              <a:rPr lang="pt-PT" dirty="0" err="1" smtClean="0">
                <a:latin typeface="Arial" panose="020B0604020202020204" pitchFamily="34" charset="0"/>
                <a:cs typeface="Arial" panose="020B0604020202020204" pitchFamily="34" charset="0"/>
              </a:rPr>
              <a:t>national</a:t>
            </a:r>
            <a:r>
              <a:rPr lang="pt-PT" dirty="0" smtClean="0">
                <a:latin typeface="Arial" panose="020B0604020202020204" pitchFamily="34" charset="0"/>
                <a:cs typeface="Arial" panose="020B0604020202020204" pitchFamily="34" charset="0"/>
              </a:rPr>
              <a:t> </a:t>
            </a:r>
            <a:r>
              <a:rPr lang="pt-PT" dirty="0" err="1" smtClean="0">
                <a:latin typeface="Arial" panose="020B0604020202020204" pitchFamily="34" charset="0"/>
                <a:cs typeface="Arial" panose="020B0604020202020204" pitchFamily="34" charset="0"/>
              </a:rPr>
              <a:t>plastic</a:t>
            </a:r>
            <a:endParaRPr lang="pt-PT" dirty="0" smtClean="0">
              <a:latin typeface="Arial" panose="020B0604020202020204" pitchFamily="34" charset="0"/>
              <a:cs typeface="Arial" panose="020B0604020202020204" pitchFamily="34" charset="0"/>
            </a:endParaRPr>
          </a:p>
          <a:p>
            <a:pPr algn="just"/>
            <a:endParaRPr lang="pt-PT" dirty="0">
              <a:latin typeface="Arial" panose="020B0604020202020204" pitchFamily="34" charset="0"/>
              <a:cs typeface="Arial" panose="020B0604020202020204" pitchFamily="34" charset="0"/>
            </a:endParaRPr>
          </a:p>
          <a:p>
            <a:pPr algn="just"/>
            <a:r>
              <a:rPr lang="pt-PT" dirty="0" err="1" smtClean="0">
                <a:latin typeface="Arial" panose="020B0604020202020204" pitchFamily="34" charset="0"/>
                <a:cs typeface="Arial" panose="020B0604020202020204" pitchFamily="34" charset="0"/>
              </a:rPr>
              <a:t>Recycling</a:t>
            </a:r>
            <a:r>
              <a:rPr lang="pt-PT" dirty="0" smtClean="0">
                <a:latin typeface="Arial" panose="020B0604020202020204" pitchFamily="34" charset="0"/>
                <a:cs typeface="Arial" panose="020B0604020202020204" pitchFamily="34" charset="0"/>
              </a:rPr>
              <a:t> rate </a:t>
            </a:r>
            <a:r>
              <a:rPr lang="pt-PT" dirty="0" err="1" smtClean="0">
                <a:latin typeface="Arial" panose="020B0604020202020204" pitchFamily="34" charset="0"/>
                <a:cs typeface="Arial" panose="020B0604020202020204" pitchFamily="34" charset="0"/>
              </a:rPr>
              <a:t>of</a:t>
            </a:r>
            <a:r>
              <a:rPr lang="pt-PT" dirty="0" smtClean="0">
                <a:latin typeface="Arial" panose="020B0604020202020204" pitchFamily="34" charset="0"/>
                <a:cs typeface="Arial" panose="020B0604020202020204" pitchFamily="34" charset="0"/>
              </a:rPr>
              <a:t> p</a:t>
            </a:r>
            <a:r>
              <a:rPr lang="en-US" dirty="0" err="1" smtClean="0">
                <a:latin typeface="Arial" panose="020B0604020202020204" pitchFamily="34" charset="0"/>
                <a:cs typeface="Arial" panose="020B0604020202020204" pitchFamily="34" charset="0"/>
              </a:rPr>
              <a:t>lastics</a:t>
            </a:r>
            <a:r>
              <a:rPr lang="en-US" dirty="0" smtClean="0">
                <a:latin typeface="Arial" panose="020B0604020202020204" pitchFamily="34" charset="0"/>
                <a:cs typeface="Arial" panose="020B0604020202020204" pitchFamily="34" charset="0"/>
              </a:rPr>
              <a:t> in the packaging of consumer products</a:t>
            </a:r>
            <a:endParaRPr lang="pt-PT" dirty="0" smtClean="0">
              <a:latin typeface="Arial" panose="020B0604020202020204" pitchFamily="34" charset="0"/>
              <a:cs typeface="Arial" panose="020B0604020202020204" pitchFamily="34" charset="0"/>
            </a:endParaRPr>
          </a:p>
          <a:p>
            <a:pPr algn="just"/>
            <a:r>
              <a:rPr lang="pt-PT" dirty="0" smtClean="0">
                <a:latin typeface="Arial" panose="020B0604020202020204" pitchFamily="34" charset="0"/>
                <a:cs typeface="Arial" panose="020B0604020202020204" pitchFamily="34" charset="0"/>
              </a:rPr>
              <a:t>2016 - </a:t>
            </a:r>
            <a:r>
              <a:rPr lang="pt-PT" dirty="0" err="1">
                <a:latin typeface="Arial" panose="020B0604020202020204" pitchFamily="34" charset="0"/>
                <a:cs typeface="Arial" panose="020B0604020202020204" pitchFamily="34" charset="0"/>
              </a:rPr>
              <a:t>approximately</a:t>
            </a:r>
            <a:r>
              <a:rPr lang="pt-PT" dirty="0">
                <a:latin typeface="Arial" panose="020B0604020202020204" pitchFamily="34" charset="0"/>
                <a:cs typeface="Arial" panose="020B0604020202020204" pitchFamily="34" charset="0"/>
              </a:rPr>
              <a:t> </a:t>
            </a:r>
            <a:r>
              <a:rPr lang="pt-PT" dirty="0">
                <a:latin typeface="Arial" panose="020B0604020202020204" pitchFamily="34" charset="0"/>
                <a:cs typeface="Arial" panose="020B0604020202020204" pitchFamily="34" charset="0"/>
              </a:rPr>
              <a:t>41,8 </a:t>
            </a:r>
            <a:r>
              <a:rPr lang="pt-PT" dirty="0" smtClean="0">
                <a:latin typeface="Arial" panose="020B0604020202020204" pitchFamily="34" charset="0"/>
                <a:cs typeface="Arial" panose="020B0604020202020204" pitchFamily="34" charset="0"/>
              </a:rPr>
              <a:t>%</a:t>
            </a:r>
            <a:endParaRPr lang="pt-PT" dirty="0">
              <a:latin typeface="Arial" panose="020B0604020202020204" pitchFamily="34" charset="0"/>
              <a:cs typeface="Arial" panose="020B0604020202020204" pitchFamily="34" charset="0"/>
            </a:endParaRPr>
          </a:p>
          <a:p>
            <a:pPr algn="just"/>
            <a:r>
              <a:rPr lang="pt-PT" dirty="0" smtClean="0">
                <a:latin typeface="Arial" panose="020B0604020202020204" pitchFamily="34" charset="0"/>
                <a:cs typeface="Arial" panose="020B0604020202020204" pitchFamily="34" charset="0"/>
              </a:rPr>
              <a:t>2017 </a:t>
            </a:r>
            <a:r>
              <a:rPr lang="pt-PT" dirty="0" smtClean="0">
                <a:latin typeface="Arial" panose="020B0604020202020204" pitchFamily="34" charset="0"/>
                <a:cs typeface="Arial" panose="020B0604020202020204" pitchFamily="34" charset="0"/>
              </a:rPr>
              <a:t>– </a:t>
            </a:r>
            <a:r>
              <a:rPr lang="pt-PT" dirty="0" err="1" smtClean="0">
                <a:latin typeface="Arial" panose="020B0604020202020204" pitchFamily="34" charset="0"/>
                <a:cs typeface="Arial" panose="020B0604020202020204" pitchFamily="34" charset="0"/>
              </a:rPr>
              <a:t>approximately</a:t>
            </a:r>
            <a:r>
              <a:rPr lang="pt-PT" dirty="0" smtClean="0">
                <a:latin typeface="Arial" panose="020B0604020202020204" pitchFamily="34" charset="0"/>
                <a:cs typeface="Arial" panose="020B0604020202020204" pitchFamily="34" charset="0"/>
              </a:rPr>
              <a:t> 34,9</a:t>
            </a:r>
            <a:r>
              <a:rPr lang="pt-PT" dirty="0" smtClean="0">
                <a:latin typeface="Arial" panose="020B0604020202020204" pitchFamily="34" charset="0"/>
                <a:cs typeface="Arial" panose="020B0604020202020204" pitchFamily="34" charset="0"/>
              </a:rPr>
              <a:t>%</a:t>
            </a:r>
          </a:p>
          <a:p>
            <a:pPr algn="just"/>
            <a:endParaRPr lang="pt-PT" dirty="0">
              <a:latin typeface="Arial" panose="020B0604020202020204" pitchFamily="34" charset="0"/>
              <a:cs typeface="Arial" panose="020B0604020202020204" pitchFamily="34" charset="0"/>
            </a:endParaRPr>
          </a:p>
          <a:p>
            <a:pPr algn="just"/>
            <a:r>
              <a:rPr lang="pt-PT" sz="1200" dirty="0" smtClean="0">
                <a:latin typeface="Arial" panose="020B0604020202020204" pitchFamily="34" charset="0"/>
                <a:cs typeface="Arial" panose="020B0604020202020204" pitchFamily="34" charset="0"/>
              </a:rPr>
              <a:t>(data </a:t>
            </a:r>
            <a:r>
              <a:rPr lang="pt-PT" sz="1200" dirty="0" err="1">
                <a:latin typeface="Arial" panose="020B0604020202020204" pitchFamily="34" charset="0"/>
                <a:cs typeface="Arial" panose="020B0604020202020204" pitchFamily="34" charset="0"/>
              </a:rPr>
              <a:t>according</a:t>
            </a:r>
            <a:r>
              <a:rPr lang="pt-PT" sz="1200" dirty="0">
                <a:latin typeface="Arial" panose="020B0604020202020204" pitchFamily="34" charset="0"/>
                <a:cs typeface="Arial" panose="020B0604020202020204" pitchFamily="34" charset="0"/>
              </a:rPr>
              <a:t> to </a:t>
            </a:r>
            <a:r>
              <a:rPr lang="pt-PT" sz="1200" dirty="0" smtClean="0">
                <a:latin typeface="Arial" panose="020B0604020202020204" pitchFamily="34" charset="0"/>
                <a:cs typeface="Arial" panose="020B0604020202020204" pitchFamily="34" charset="0"/>
              </a:rPr>
              <a:t>Eurostat)</a:t>
            </a:r>
            <a:endParaRPr lang="pt-PT"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00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7076" y="1686052"/>
            <a:ext cx="11072553" cy="2339102"/>
          </a:xfrm>
          <a:prstGeom prst="rect">
            <a:avLst/>
          </a:prstGeom>
          <a:noFill/>
        </p:spPr>
        <p:txBody>
          <a:bodyPr wrap="square" rtlCol="0">
            <a:spAutoFit/>
          </a:bodyPr>
          <a:lstStyle/>
          <a:p>
            <a:pPr algn="just"/>
            <a:endParaRPr lang="pt-PT"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To increase </a:t>
            </a:r>
            <a:r>
              <a:rPr lang="en-US" sz="1600" dirty="0">
                <a:latin typeface="Arial" panose="020B0604020202020204" pitchFamily="34" charset="0"/>
                <a:cs typeface="Arial" panose="020B0604020202020204" pitchFamily="34" charset="0"/>
              </a:rPr>
              <a:t>the application of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circular </a:t>
            </a:r>
            <a:r>
              <a:rPr lang="en-US" sz="1600" dirty="0" smtClean="0">
                <a:latin typeface="Arial" panose="020B0604020202020204" pitchFamily="34" charset="0"/>
                <a:cs typeface="Arial" panose="020B0604020202020204" pitchFamily="34" charset="0"/>
              </a:rPr>
              <a:t>economy principles </a:t>
            </a:r>
            <a:r>
              <a:rPr lang="en-US" sz="1600" dirty="0">
                <a:latin typeface="Arial" panose="020B0604020202020204" pitchFamily="34" charset="0"/>
                <a:cs typeface="Arial" panose="020B0604020202020204" pitchFamily="34" charset="0"/>
              </a:rPr>
              <a:t>in specific sectors, in </a:t>
            </a:r>
            <a:r>
              <a:rPr lang="en-US" sz="1600" dirty="0" smtClean="0">
                <a:latin typeface="Arial" panose="020B0604020202020204" pitchFamily="34" charset="0"/>
                <a:cs typeface="Arial" panose="020B0604020202020204" pitchFamily="34" charset="0"/>
              </a:rPr>
              <a:t>production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in consumption</a:t>
            </a:r>
          </a:p>
          <a:p>
            <a:pPr marL="285750" indent="-285750" algn="just">
              <a:buFont typeface="Arial" panose="020B0604020202020204" pitchFamily="34" charset="0"/>
              <a:buChar char="•"/>
            </a:pPr>
            <a:r>
              <a:rPr lang="en-US" sz="1600" dirty="0" smtClean="0">
                <a:latin typeface="Arial" panose="020B0604020202020204" pitchFamily="34" charset="0"/>
                <a:cs typeface="Arial" panose="020B0604020202020204" pitchFamily="34" charset="0"/>
              </a:rPr>
              <a:t>To increase the </a:t>
            </a:r>
            <a:r>
              <a:rPr lang="en-US" sz="1600" dirty="0">
                <a:latin typeface="Arial" panose="020B0604020202020204" pitchFamily="34" charset="0"/>
                <a:cs typeface="Arial" panose="020B0604020202020204" pitchFamily="34" charset="0"/>
              </a:rPr>
              <a:t>rate of recycling </a:t>
            </a:r>
            <a:r>
              <a:rPr lang="en-US" sz="1600" dirty="0" smtClean="0">
                <a:latin typeface="Arial" panose="020B0604020202020204" pitchFamily="34" charset="0"/>
                <a:cs typeface="Arial" panose="020B0604020202020204" pitchFamily="34" charset="0"/>
              </a:rPr>
              <a:t>of plastics </a:t>
            </a:r>
            <a:r>
              <a:rPr lang="en-US" sz="1600" dirty="0">
                <a:latin typeface="Arial" panose="020B0604020202020204" pitchFamily="34" charset="0"/>
                <a:cs typeface="Arial" panose="020B0604020202020204" pitchFamily="34" charset="0"/>
              </a:rPr>
              <a:t>in the packaging of consumer </a:t>
            </a:r>
            <a:r>
              <a:rPr lang="en-US" sz="1600" dirty="0" smtClean="0">
                <a:latin typeface="Arial" panose="020B0604020202020204" pitchFamily="34" charset="0"/>
                <a:cs typeface="Arial" panose="020B0604020202020204" pitchFamily="34" charset="0"/>
              </a:rPr>
              <a:t>products, </a:t>
            </a:r>
            <a:r>
              <a:rPr lang="en-US" sz="1600" dirty="0">
                <a:latin typeface="Arial" panose="020B0604020202020204" pitchFamily="34" charset="0"/>
                <a:cs typeface="Arial" panose="020B0604020202020204" pitchFamily="34" charset="0"/>
              </a:rPr>
              <a:t>contributing to the objectives of </a:t>
            </a:r>
            <a:r>
              <a:rPr lang="en-US" sz="1600" dirty="0" smtClean="0">
                <a:latin typeface="Arial" panose="020B0604020202020204" pitchFamily="34" charset="0"/>
                <a:cs typeface="Arial" panose="020B0604020202020204" pitchFamily="34" charset="0"/>
              </a:rPr>
              <a:t>the Financial </a:t>
            </a:r>
            <a:r>
              <a:rPr lang="en-US" sz="1600" dirty="0">
                <a:latin typeface="Arial" panose="020B0604020202020204" pitchFamily="34" charset="0"/>
                <a:cs typeface="Arial" panose="020B0604020202020204" pitchFamily="34" charset="0"/>
              </a:rPr>
              <a:t>Mechanism of the European Economic Area </a:t>
            </a:r>
            <a:r>
              <a:rPr lang="en-US" sz="1600" dirty="0" smtClean="0">
                <a:latin typeface="Arial" panose="020B0604020202020204" pitchFamily="34" charset="0"/>
                <a:cs typeface="Arial" panose="020B0604020202020204" pitchFamily="34" charset="0"/>
              </a:rPr>
              <a:t>2014-2021</a:t>
            </a:r>
            <a:r>
              <a:rPr lang="en-US" sz="1600" dirty="0">
                <a:latin typeface="Arial" panose="020B0604020202020204" pitchFamily="34" charset="0"/>
                <a:cs typeface="Arial" panose="020B0604020202020204" pitchFamily="34" charset="0"/>
              </a:rPr>
              <a:t>, the Environment Program and to the goals outlined in national policies </a:t>
            </a:r>
            <a:r>
              <a:rPr lang="en-US" sz="1600" dirty="0" smtClean="0">
                <a:latin typeface="Arial" panose="020B0604020202020204" pitchFamily="34" charset="0"/>
                <a:cs typeface="Arial" panose="020B0604020202020204" pitchFamily="34" charset="0"/>
              </a:rPr>
              <a:t>articulated </a:t>
            </a:r>
            <a:r>
              <a:rPr lang="en-US" sz="1600" dirty="0">
                <a:latin typeface="Arial" panose="020B0604020202020204" pitchFamily="34" charset="0"/>
                <a:cs typeface="Arial" panose="020B0604020202020204" pitchFamily="34" charset="0"/>
              </a:rPr>
              <a:t>with local and regional </a:t>
            </a:r>
            <a:r>
              <a:rPr lang="en-US" sz="1600" dirty="0" smtClean="0">
                <a:latin typeface="Arial" panose="020B0604020202020204" pitchFamily="34" charset="0"/>
                <a:cs typeface="Arial" panose="020B0604020202020204" pitchFamily="34" charset="0"/>
              </a:rPr>
              <a:t>strategies.</a:t>
            </a:r>
            <a:endParaRPr lang="pt-PT" sz="1600" dirty="0" smtClean="0">
              <a:latin typeface="Arial" panose="020B0604020202020204" pitchFamily="34" charset="0"/>
              <a:cs typeface="Arial" panose="020B0604020202020204" pitchFamily="34" charset="0"/>
            </a:endParaRPr>
          </a:p>
          <a:p>
            <a:pPr algn="just"/>
            <a:endParaRPr lang="pt-PT" sz="1600" dirty="0">
              <a:latin typeface="Arial" panose="020B0604020202020204" pitchFamily="34" charset="0"/>
              <a:cs typeface="Arial" panose="020B0604020202020204" pitchFamily="34" charset="0"/>
            </a:endParaRPr>
          </a:p>
          <a:p>
            <a:pPr algn="just"/>
            <a:r>
              <a:rPr lang="pt-PT" b="1" dirty="0" smtClean="0">
                <a:solidFill>
                  <a:srgbClr val="003096"/>
                </a:solidFill>
                <a:latin typeface="Arial" panose="020B0604020202020204" pitchFamily="34" charset="0"/>
                <a:cs typeface="Arial" panose="020B0604020202020204" pitchFamily="34" charset="0"/>
              </a:rPr>
              <a:t>HOW</a:t>
            </a:r>
            <a:r>
              <a:rPr lang="pt-PT" b="1" dirty="0" smtClean="0">
                <a:solidFill>
                  <a:srgbClr val="003096"/>
                </a:solidFill>
                <a:latin typeface="Arial" panose="020B0604020202020204" pitchFamily="34" charset="0"/>
                <a:cs typeface="Arial" panose="020B0604020202020204" pitchFamily="34" charset="0"/>
              </a:rPr>
              <a:t>?</a:t>
            </a:r>
            <a:endParaRPr lang="pt-PT" b="1" dirty="0" smtClean="0">
              <a:solidFill>
                <a:srgbClr val="003096"/>
              </a:solidFill>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Through the implementation of a system for deposit and return of plastic bottles in all Municipalities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West Region, </a:t>
            </a:r>
            <a:r>
              <a:rPr lang="en-US" sz="1600" dirty="0">
                <a:latin typeface="Arial" panose="020B0604020202020204" pitchFamily="34" charset="0"/>
                <a:cs typeface="Arial" panose="020B0604020202020204" pitchFamily="34" charset="0"/>
              </a:rPr>
              <a:t>involving a Norwegian partner - </a:t>
            </a:r>
            <a:r>
              <a:rPr lang="en-US" sz="1600" dirty="0" smtClean="0">
                <a:latin typeface="Arial" panose="020B0604020202020204" pitchFamily="34" charset="0"/>
                <a:cs typeface="Arial" panose="020B0604020202020204" pitchFamily="34" charset="0"/>
              </a:rPr>
              <a:t>Empower</a:t>
            </a:r>
            <a:endParaRPr lang="pt-PT" sz="1600" dirty="0" smtClean="0">
              <a:latin typeface="Arial" panose="020B0604020202020204" pitchFamily="34" charset="0"/>
              <a:cs typeface="Arial" panose="020B0604020202020204" pitchFamily="34" charset="0"/>
            </a:endParaRPr>
          </a:p>
        </p:txBody>
      </p:sp>
      <p:sp>
        <p:nvSpPr>
          <p:cNvPr id="5" name="CaixaDeTexto 4"/>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6" name="CaixaDeTexto 5"/>
          <p:cNvSpPr txBox="1"/>
          <p:nvPr/>
        </p:nvSpPr>
        <p:spPr>
          <a:xfrm>
            <a:off x="507076" y="1116676"/>
            <a:ext cx="7049193" cy="276999"/>
          </a:xfrm>
          <a:prstGeom prst="rect">
            <a:avLst/>
          </a:prstGeom>
          <a:noFill/>
        </p:spPr>
        <p:txBody>
          <a:bodyPr wrap="square" rtlCol="0">
            <a:spAutoFit/>
          </a:bodyPr>
          <a:lstStyle/>
          <a:p>
            <a:r>
              <a:rPr lang="en-US" sz="1200" b="1" dirty="0" smtClean="0">
                <a:solidFill>
                  <a:srgbClr val="003096"/>
                </a:solidFill>
                <a:latin typeface="Arial" panose="020B0604020202020204" pitchFamily="34" charset="0"/>
                <a:cs typeface="Arial" panose="020B0604020202020204" pitchFamily="34" charset="0"/>
              </a:rPr>
              <a:t>OBJECTIVE OF THE PROJECT </a:t>
            </a:r>
            <a:endParaRPr lang="en-US" sz="1200" b="1" dirty="0" smtClean="0">
              <a:solidFill>
                <a:srgbClr val="003096"/>
              </a:solidFill>
              <a:latin typeface="Arial" panose="020B0604020202020204" pitchFamily="34" charset="0"/>
              <a:cs typeface="Arial" panose="020B0604020202020204" pitchFamily="34" charset="0"/>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0027" y="360172"/>
            <a:ext cx="1323290" cy="1325880"/>
          </a:xfrm>
          <a:prstGeom prst="rect">
            <a:avLst/>
          </a:prstGeom>
        </p:spPr>
      </p:pic>
      <p:sp>
        <p:nvSpPr>
          <p:cNvPr id="10" name="CaixaDeTexto 9"/>
          <p:cNvSpPr txBox="1"/>
          <p:nvPr/>
        </p:nvSpPr>
        <p:spPr>
          <a:xfrm>
            <a:off x="5026326" y="4354460"/>
            <a:ext cx="2236123" cy="461665"/>
          </a:xfrm>
          <a:prstGeom prst="rect">
            <a:avLst/>
          </a:prstGeom>
          <a:solidFill>
            <a:srgbClr val="003096"/>
          </a:solidFill>
        </p:spPr>
        <p:txBody>
          <a:bodyPr wrap="square" rtlCol="0">
            <a:spAutoFit/>
          </a:bodyPr>
          <a:lstStyle/>
          <a:p>
            <a:pPr algn="ctr"/>
            <a:r>
              <a:rPr lang="pt-PT" sz="1200" b="1" dirty="0" smtClean="0">
                <a:solidFill>
                  <a:schemeClr val="bg1"/>
                </a:solidFill>
                <a:latin typeface="Arial" panose="020B0604020202020204" pitchFamily="34" charset="0"/>
                <a:cs typeface="Arial" panose="020B0604020202020204" pitchFamily="34" charset="0"/>
              </a:rPr>
              <a:t>PROJECT </a:t>
            </a:r>
          </a:p>
          <a:p>
            <a:pPr algn="ctr"/>
            <a:r>
              <a:rPr lang="pt-PT" sz="1200" b="1" dirty="0" smtClean="0">
                <a:solidFill>
                  <a:schemeClr val="bg1"/>
                </a:solidFill>
                <a:latin typeface="Arial" panose="020B0604020202020204" pitchFamily="34" charset="0"/>
                <a:cs typeface="Arial" panose="020B0604020202020204" pitchFamily="34" charset="0"/>
              </a:rPr>
              <a:t>PROMOTER</a:t>
            </a:r>
            <a:endParaRPr lang="pt-PT" sz="1200" b="1" dirty="0">
              <a:solidFill>
                <a:schemeClr val="bg1"/>
              </a:solidFill>
              <a:latin typeface="Arial" panose="020B0604020202020204" pitchFamily="34" charset="0"/>
              <a:cs typeface="Arial" panose="020B0604020202020204" pitchFamily="34" charset="0"/>
            </a:endParaRPr>
          </a:p>
        </p:txBody>
      </p:sp>
      <p:sp>
        <p:nvSpPr>
          <p:cNvPr id="11" name="CaixaDeTexto 10"/>
          <p:cNvSpPr txBox="1"/>
          <p:nvPr/>
        </p:nvSpPr>
        <p:spPr>
          <a:xfrm>
            <a:off x="2464827" y="4350777"/>
            <a:ext cx="2236123" cy="461665"/>
          </a:xfrm>
          <a:prstGeom prst="rect">
            <a:avLst/>
          </a:prstGeom>
          <a:solidFill>
            <a:srgbClr val="003096"/>
          </a:solidFill>
        </p:spPr>
        <p:txBody>
          <a:bodyPr wrap="square" rtlCol="0">
            <a:spAutoFit/>
          </a:bodyPr>
          <a:lstStyle/>
          <a:p>
            <a:pPr algn="ctr"/>
            <a:r>
              <a:rPr lang="pt-PT" sz="1200" b="1" dirty="0" smtClean="0">
                <a:solidFill>
                  <a:schemeClr val="bg1"/>
                </a:solidFill>
                <a:latin typeface="Arial" panose="020B0604020202020204" pitchFamily="34" charset="0"/>
                <a:cs typeface="Arial" panose="020B0604020202020204" pitchFamily="34" charset="0"/>
              </a:rPr>
              <a:t>OPERATOR OF THE PROGRAMME</a:t>
            </a:r>
            <a:endParaRPr lang="pt-PT" sz="1200" b="1" dirty="0">
              <a:solidFill>
                <a:schemeClr val="bg1"/>
              </a:solidFill>
              <a:latin typeface="Arial" panose="020B0604020202020204" pitchFamily="34" charset="0"/>
              <a:cs typeface="Arial" panose="020B0604020202020204" pitchFamily="34" charset="0"/>
            </a:endParaRPr>
          </a:p>
        </p:txBody>
      </p:sp>
      <p:sp>
        <p:nvSpPr>
          <p:cNvPr id="12" name="CaixaDeTexto 11"/>
          <p:cNvSpPr txBox="1"/>
          <p:nvPr/>
        </p:nvSpPr>
        <p:spPr>
          <a:xfrm>
            <a:off x="7587825" y="4350776"/>
            <a:ext cx="2236123" cy="461665"/>
          </a:xfrm>
          <a:prstGeom prst="rect">
            <a:avLst/>
          </a:prstGeom>
          <a:solidFill>
            <a:srgbClr val="003096"/>
          </a:solidFill>
        </p:spPr>
        <p:txBody>
          <a:bodyPr wrap="square" rtlCol="0">
            <a:spAutoFit/>
          </a:bodyPr>
          <a:lstStyle/>
          <a:p>
            <a:pPr algn="ctr"/>
            <a:r>
              <a:rPr lang="pt-PT" sz="1200" b="1" dirty="0" smtClean="0">
                <a:solidFill>
                  <a:schemeClr val="bg1"/>
                </a:solidFill>
                <a:latin typeface="Arial" panose="020B0604020202020204" pitchFamily="34" charset="0"/>
                <a:cs typeface="Arial" panose="020B0604020202020204" pitchFamily="34" charset="0"/>
              </a:rPr>
              <a:t>PARTNER</a:t>
            </a:r>
            <a:endParaRPr lang="pt-PT" sz="1200" b="1" dirty="0" smtClean="0">
              <a:solidFill>
                <a:schemeClr val="bg1"/>
              </a:solidFill>
              <a:latin typeface="Arial" panose="020B0604020202020204" pitchFamily="34" charset="0"/>
              <a:cs typeface="Arial" panose="020B0604020202020204" pitchFamily="34" charset="0"/>
            </a:endParaRPr>
          </a:p>
          <a:p>
            <a:pPr algn="ctr"/>
            <a:endParaRPr lang="pt-PT" sz="1200" b="1" dirty="0">
              <a:solidFill>
                <a:schemeClr val="bg1"/>
              </a:solidFill>
              <a:latin typeface="Arial" panose="020B0604020202020204" pitchFamily="34" charset="0"/>
              <a:cs typeface="Arial" panose="020B0604020202020204" pitchFamily="34" charset="0"/>
            </a:endParaRPr>
          </a:p>
        </p:txBody>
      </p:sp>
      <p:sp>
        <p:nvSpPr>
          <p:cNvPr id="13" name="CaixaDeTexto 12"/>
          <p:cNvSpPr txBox="1"/>
          <p:nvPr/>
        </p:nvSpPr>
        <p:spPr>
          <a:xfrm>
            <a:off x="2625811" y="4933678"/>
            <a:ext cx="1831025" cy="646331"/>
          </a:xfrm>
          <a:prstGeom prst="rect">
            <a:avLst/>
          </a:prstGeom>
          <a:noFill/>
        </p:spPr>
        <p:txBody>
          <a:bodyPr wrap="square" rtlCol="0">
            <a:spAutoFit/>
          </a:bodyPr>
          <a:lstStyle/>
          <a:p>
            <a:pPr lvl="0" algn="ctr"/>
            <a:r>
              <a:rPr lang="en-US" sz="1200">
                <a:latin typeface="Arial" panose="020B0604020202020204" pitchFamily="34" charset="0"/>
                <a:cs typeface="Arial" panose="020B0604020202020204" pitchFamily="34" charset="0"/>
              </a:rPr>
              <a:t>Secretary General of the Environment and Climate Action</a:t>
            </a:r>
            <a:endParaRPr lang="pt-PT" sz="1200" dirty="0">
              <a:latin typeface="Arial" panose="020B0604020202020204" pitchFamily="34" charset="0"/>
              <a:cs typeface="Arial" panose="020B0604020202020204" pitchFamily="34" charset="0"/>
            </a:endParaRPr>
          </a:p>
        </p:txBody>
      </p:sp>
      <p:sp>
        <p:nvSpPr>
          <p:cNvPr id="15" name="CaixaDeTexto 14"/>
          <p:cNvSpPr txBox="1"/>
          <p:nvPr/>
        </p:nvSpPr>
        <p:spPr>
          <a:xfrm>
            <a:off x="5228874" y="4933677"/>
            <a:ext cx="1831025" cy="646331"/>
          </a:xfrm>
          <a:prstGeom prst="rect">
            <a:avLst/>
          </a:prstGeom>
          <a:noFill/>
        </p:spPr>
        <p:txBody>
          <a:bodyPr wrap="square" rtlCol="0">
            <a:spAutoFit/>
          </a:bodyPr>
          <a:lstStyle/>
          <a:p>
            <a:pPr lvl="0" algn="ctr"/>
            <a:r>
              <a:rPr lang="en-US" sz="1200" dirty="0" err="1">
                <a:latin typeface="Arial" panose="020B0604020202020204" pitchFamily="34" charset="0"/>
                <a:cs typeface="Arial" panose="020B0604020202020204" pitchFamily="34" charset="0"/>
              </a:rPr>
              <a:t>Intermunicipal</a:t>
            </a:r>
            <a:r>
              <a:rPr lang="en-US" sz="1200" dirty="0">
                <a:latin typeface="Arial" panose="020B0604020202020204" pitchFamily="34" charset="0"/>
                <a:cs typeface="Arial" panose="020B0604020202020204" pitchFamily="34" charset="0"/>
              </a:rPr>
              <a:t> Community of the West</a:t>
            </a:r>
            <a:endParaRPr lang="pt-PT" sz="1200" dirty="0" smtClean="0">
              <a:latin typeface="Arial" panose="020B0604020202020204" pitchFamily="34" charset="0"/>
              <a:cs typeface="Arial" panose="020B0604020202020204" pitchFamily="34" charset="0"/>
            </a:endParaRPr>
          </a:p>
          <a:p>
            <a:pPr lvl="0" algn="ctr"/>
            <a:r>
              <a:rPr lang="pt-PT" sz="1200" dirty="0" smtClean="0">
                <a:latin typeface="Arial" panose="020B0604020202020204" pitchFamily="34" charset="0"/>
                <a:cs typeface="Arial" panose="020B0604020202020204" pitchFamily="34" charset="0"/>
              </a:rPr>
              <a:t>(</a:t>
            </a:r>
            <a:r>
              <a:rPr lang="pt-PT" sz="1200" dirty="0" smtClean="0">
                <a:latin typeface="Arial" panose="020B0604020202020204" pitchFamily="34" charset="0"/>
                <a:cs typeface="Arial" panose="020B0604020202020204" pitchFamily="34" charset="0"/>
              </a:rPr>
              <a:t>OesteCIM)</a:t>
            </a:r>
            <a:endParaRPr lang="pt-PT" sz="1200" dirty="0">
              <a:latin typeface="Arial" panose="020B0604020202020204" pitchFamily="34" charset="0"/>
              <a:cs typeface="Arial" panose="020B0604020202020204" pitchFamily="34" charset="0"/>
            </a:endParaRP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192" y="5772429"/>
            <a:ext cx="1419619" cy="592792"/>
          </a:xfrm>
          <a:prstGeom prst="rect">
            <a:avLst/>
          </a:prstGeom>
        </p:spPr>
      </p:pic>
      <p:sp>
        <p:nvSpPr>
          <p:cNvPr id="17" name="CaixaDeTexto 16"/>
          <p:cNvSpPr txBox="1"/>
          <p:nvPr/>
        </p:nvSpPr>
        <p:spPr>
          <a:xfrm>
            <a:off x="7790374" y="5118342"/>
            <a:ext cx="1831025" cy="276999"/>
          </a:xfrm>
          <a:prstGeom prst="rect">
            <a:avLst/>
          </a:prstGeom>
          <a:noFill/>
        </p:spPr>
        <p:txBody>
          <a:bodyPr wrap="square" rtlCol="0">
            <a:spAutoFit/>
          </a:bodyPr>
          <a:lstStyle/>
          <a:p>
            <a:pPr lvl="0" algn="ctr"/>
            <a:r>
              <a:rPr lang="pt-PT" sz="1200" dirty="0" err="1">
                <a:latin typeface="Arial" panose="020B0604020202020204" pitchFamily="34" charset="0"/>
                <a:cs typeface="Arial" panose="020B0604020202020204" pitchFamily="34" charset="0"/>
              </a:rPr>
              <a:t>Empower</a:t>
            </a:r>
            <a:endParaRPr lang="pt-PT" sz="1200" dirty="0">
              <a:latin typeface="Arial" panose="020B0604020202020204" pitchFamily="34" charset="0"/>
              <a:cs typeface="Arial" panose="020B0604020202020204" pitchFamily="34" charset="0"/>
            </a:endParaRP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082" y="5772429"/>
            <a:ext cx="1166481" cy="541247"/>
          </a:xfrm>
          <a:prstGeom prst="rect">
            <a:avLst/>
          </a:prstGeom>
        </p:spPr>
      </p:pic>
      <p:pic>
        <p:nvPicPr>
          <p:cNvPr id="20" name="Imagem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4984" y="5432150"/>
            <a:ext cx="1221804" cy="1221804"/>
          </a:xfrm>
          <a:prstGeom prst="rect">
            <a:avLst/>
          </a:prstGeom>
        </p:spPr>
      </p:pic>
    </p:spTree>
    <p:extLst>
      <p:ext uri="{BB962C8B-B14F-4D97-AF65-F5344CB8AC3E}">
        <p14:creationId xmlns:p14="http://schemas.microsoft.com/office/powerpoint/2010/main" val="238666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10495" y="2890333"/>
            <a:ext cx="9135534" cy="338554"/>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Awarding </a:t>
            </a:r>
            <a:r>
              <a:rPr lang="en-US" sz="1600" dirty="0">
                <a:latin typeface="Arial" panose="020B0604020202020204" pitchFamily="34" charset="0"/>
                <a:cs typeface="Arial" panose="020B0604020202020204" pitchFamily="34" charset="0"/>
              </a:rPr>
              <a:t>a prize to the final consumer for the return </a:t>
            </a:r>
            <a:r>
              <a:rPr lang="en-US" sz="1600" dirty="0">
                <a:solidFill>
                  <a:srgbClr val="FF0000"/>
                </a:solidFill>
                <a:latin typeface="Arial" panose="020B0604020202020204" pitchFamily="34" charset="0"/>
                <a:cs typeface="Arial" panose="020B0604020202020204" pitchFamily="34" charset="0"/>
              </a:rPr>
              <a:t>of </a:t>
            </a:r>
            <a:r>
              <a:rPr lang="en-US" sz="1600" dirty="0" smtClean="0">
                <a:solidFill>
                  <a:srgbClr val="FF0000"/>
                </a:solidFill>
                <a:latin typeface="Arial" panose="020B0604020202020204" pitchFamily="34" charset="0"/>
                <a:cs typeface="Arial" panose="020B0604020202020204" pitchFamily="34" charset="0"/>
              </a:rPr>
              <a:t>bottles </a:t>
            </a:r>
            <a:r>
              <a:rPr lang="en-US" sz="1600" dirty="0" smtClean="0">
                <a:latin typeface="Arial" panose="020B0604020202020204" pitchFamily="34" charset="0"/>
                <a:cs typeface="Arial" panose="020B0604020202020204" pitchFamily="34" charset="0"/>
              </a:rPr>
              <a:t>made of non-reusable </a:t>
            </a:r>
            <a:r>
              <a:rPr lang="en-US" sz="1600" dirty="0">
                <a:latin typeface="Arial" panose="020B0604020202020204" pitchFamily="34" charset="0"/>
                <a:cs typeface="Arial" panose="020B0604020202020204" pitchFamily="34" charset="0"/>
              </a:rPr>
              <a:t>plastic.</a:t>
            </a:r>
            <a:endParaRPr lang="pt-PT" sz="1600" dirty="0" smtClean="0">
              <a:latin typeface="Arial" panose="020B0604020202020204" pitchFamily="34" charset="0"/>
              <a:cs typeface="Arial" panose="020B0604020202020204" pitchFamily="34" charset="0"/>
            </a:endParaRPr>
          </a:p>
        </p:txBody>
      </p:sp>
      <p:sp>
        <p:nvSpPr>
          <p:cNvPr id="4" name="CaixaDeTexto 3"/>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5" name="CaixaDeTexto 4"/>
          <p:cNvSpPr txBox="1"/>
          <p:nvPr/>
        </p:nvSpPr>
        <p:spPr>
          <a:xfrm>
            <a:off x="507076" y="1116676"/>
            <a:ext cx="7049193" cy="276999"/>
          </a:xfrm>
          <a:prstGeom prst="rect">
            <a:avLst/>
          </a:prstGeom>
          <a:noFill/>
        </p:spPr>
        <p:txBody>
          <a:bodyPr wrap="square" rtlCol="0">
            <a:spAutoFit/>
          </a:bodyPr>
          <a:lstStyle/>
          <a:p>
            <a:r>
              <a:rPr lang="en-US" sz="1200" b="1" dirty="0" smtClean="0">
                <a:solidFill>
                  <a:srgbClr val="003096"/>
                </a:solidFill>
                <a:latin typeface="Arial" panose="020B0604020202020204" pitchFamily="34" charset="0"/>
                <a:cs typeface="Arial" panose="020B0604020202020204" pitchFamily="34" charset="0"/>
              </a:rPr>
              <a:t>INCENTIVE SYSTEM – AN </a:t>
            </a:r>
            <a:r>
              <a:rPr lang="en-US" sz="1200" b="1" dirty="0">
                <a:solidFill>
                  <a:srgbClr val="003096"/>
                </a:solidFill>
                <a:latin typeface="Arial" panose="020B0604020202020204" pitchFamily="34" charset="0"/>
                <a:cs typeface="Arial" panose="020B0604020202020204" pitchFamily="34" charset="0"/>
              </a:rPr>
              <a:t>INNOVATIVE AND ORIGINAL PROJECT </a:t>
            </a:r>
            <a:endParaRPr lang="en-US" sz="1200" b="1" dirty="0">
              <a:solidFill>
                <a:srgbClr val="003096"/>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939" y="2562032"/>
            <a:ext cx="1024774" cy="1024774"/>
          </a:xfrm>
          <a:prstGeom prst="rect">
            <a:avLst/>
          </a:prstGeom>
        </p:spPr>
      </p:pic>
      <p:sp>
        <p:nvSpPr>
          <p:cNvPr id="7" name="CaixaDeTexto 6"/>
          <p:cNvSpPr txBox="1"/>
          <p:nvPr/>
        </p:nvSpPr>
        <p:spPr>
          <a:xfrm>
            <a:off x="504290" y="1729155"/>
            <a:ext cx="3767667" cy="369332"/>
          </a:xfrm>
          <a:prstGeom prst="rect">
            <a:avLst/>
          </a:prstGeom>
          <a:noFill/>
        </p:spPr>
        <p:txBody>
          <a:bodyPr wrap="square" rtlCol="0">
            <a:spAutoFit/>
          </a:bodyPr>
          <a:lstStyle/>
          <a:p>
            <a:pPr algn="just"/>
            <a:r>
              <a:rPr lang="pt-PT" b="1" dirty="0" err="1" smtClean="0">
                <a:solidFill>
                  <a:srgbClr val="003096"/>
                </a:solidFill>
                <a:latin typeface="Arial" panose="020B0604020202020204" pitchFamily="34" charset="0"/>
                <a:cs typeface="Arial" panose="020B0604020202020204" pitchFamily="34" charset="0"/>
              </a:rPr>
              <a:t>What</a:t>
            </a:r>
            <a:r>
              <a:rPr lang="pt-PT" b="1" dirty="0" smtClean="0">
                <a:solidFill>
                  <a:srgbClr val="003096"/>
                </a:solidFill>
                <a:latin typeface="Arial" panose="020B0604020202020204" pitchFamily="34" charset="0"/>
                <a:cs typeface="Arial" panose="020B0604020202020204" pitchFamily="34" charset="0"/>
              </a:rPr>
              <a:t> </a:t>
            </a:r>
            <a:r>
              <a:rPr lang="pt-PT" b="1" dirty="0" err="1" smtClean="0">
                <a:solidFill>
                  <a:srgbClr val="003096"/>
                </a:solidFill>
                <a:latin typeface="Arial" panose="020B0604020202020204" pitchFamily="34" charset="0"/>
                <a:cs typeface="Arial" panose="020B0604020202020204" pitchFamily="34" charset="0"/>
              </a:rPr>
              <a:t>is</a:t>
            </a:r>
            <a:r>
              <a:rPr lang="pt-PT" b="1" dirty="0" smtClean="0">
                <a:solidFill>
                  <a:srgbClr val="003096"/>
                </a:solidFill>
                <a:latin typeface="Arial" panose="020B0604020202020204" pitchFamily="34" charset="0"/>
                <a:cs typeface="Arial" panose="020B0604020202020204" pitchFamily="34" charset="0"/>
              </a:rPr>
              <a:t> </a:t>
            </a:r>
            <a:r>
              <a:rPr lang="pt-PT" b="1" dirty="0" err="1" smtClean="0">
                <a:solidFill>
                  <a:srgbClr val="003096"/>
                </a:solidFill>
                <a:latin typeface="Arial" panose="020B0604020202020204" pitchFamily="34" charset="0"/>
                <a:cs typeface="Arial" panose="020B0604020202020204" pitchFamily="34" charset="0"/>
              </a:rPr>
              <a:t>it</a:t>
            </a:r>
            <a:r>
              <a:rPr lang="pt-PT" b="1" dirty="0" smtClean="0">
                <a:solidFill>
                  <a:srgbClr val="003096"/>
                </a:solidFill>
                <a:latin typeface="Arial" panose="020B0604020202020204" pitchFamily="34" charset="0"/>
                <a:cs typeface="Arial" panose="020B0604020202020204" pitchFamily="34" charset="0"/>
              </a:rPr>
              <a:t>?</a:t>
            </a:r>
            <a:endParaRPr lang="pt-PT" b="1" dirty="0">
              <a:solidFill>
                <a:srgbClr val="003096"/>
              </a:solidFill>
              <a:latin typeface="Arial" panose="020B0604020202020204" pitchFamily="34" charset="0"/>
              <a:cs typeface="Arial" panose="020B0604020202020204" pitchFamily="34" charset="0"/>
            </a:endParaRPr>
          </a:p>
        </p:txBody>
      </p:sp>
      <p:sp>
        <p:nvSpPr>
          <p:cNvPr id="8" name="CaixaDeTexto 7"/>
          <p:cNvSpPr txBox="1"/>
          <p:nvPr/>
        </p:nvSpPr>
        <p:spPr>
          <a:xfrm>
            <a:off x="2110495" y="3886953"/>
            <a:ext cx="9135534" cy="830997"/>
          </a:xfrm>
          <a:prstGeom prst="rect">
            <a:avLst/>
          </a:prstGeom>
          <a:noFill/>
        </p:spPr>
        <p:txBody>
          <a:bodyPr wrap="square" rtlCol="0">
            <a:spAutoFit/>
          </a:bodyPr>
          <a:lstStyle/>
          <a:p>
            <a:pPr algn="just"/>
            <a:r>
              <a:rPr lang="en-US" sz="1600" dirty="0">
                <a:latin typeface="Arial" panose="020B0604020202020204" pitchFamily="34" charset="0"/>
                <a:cs typeface="Arial" panose="020B0604020202020204" pitchFamily="34" charset="0"/>
              </a:rPr>
              <a:t>The </a:t>
            </a:r>
            <a:r>
              <a:rPr lang="en-US" sz="1600" dirty="0" smtClean="0">
                <a:solidFill>
                  <a:srgbClr val="FF0000"/>
                </a:solidFill>
                <a:latin typeface="Arial" panose="020B0604020202020204" pitchFamily="34" charset="0"/>
                <a:cs typeface="Arial" panose="020B0604020202020204" pitchFamily="34" charset="0"/>
              </a:rPr>
              <a:t>bottles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will be sent for recycling and for the production of high quality recycled material, compatible with the necessary </a:t>
            </a:r>
            <a:r>
              <a:rPr lang="en-US" sz="1600" dirty="0" smtClean="0">
                <a:latin typeface="Arial" panose="020B0604020202020204" pitchFamily="34" charset="0"/>
                <a:cs typeface="Arial" panose="020B0604020202020204" pitchFamily="34" charset="0"/>
              </a:rPr>
              <a:t>requisites for incorporation </a:t>
            </a:r>
            <a:r>
              <a:rPr lang="en-US" sz="1600" dirty="0">
                <a:latin typeface="Arial" panose="020B0604020202020204" pitchFamily="34" charset="0"/>
                <a:cs typeface="Arial" panose="020B0604020202020204" pitchFamily="34" charset="0"/>
              </a:rPr>
              <a:t>into the production of new beverage bottles</a:t>
            </a:r>
            <a:r>
              <a:rPr lang="en-US" sz="1600" dirty="0" smtClean="0">
                <a:latin typeface="Arial" panose="020B0604020202020204" pitchFamily="34" charset="0"/>
                <a:cs typeface="Arial" panose="020B0604020202020204" pitchFamily="34" charset="0"/>
              </a:rPr>
              <a:t>.</a:t>
            </a:r>
            <a:endParaRPr lang="pt-PT" sz="1600" dirty="0" smtClean="0">
              <a:latin typeface="Arial" panose="020B0604020202020204" pitchFamily="34" charset="0"/>
              <a:cs typeface="Arial" panose="020B0604020202020204" pitchFamily="34" charset="0"/>
            </a:endParaRPr>
          </a:p>
        </p:txBody>
      </p:sp>
      <p:sp>
        <p:nvSpPr>
          <p:cNvPr id="9" name="CaixaDeTexto 8"/>
          <p:cNvSpPr txBox="1"/>
          <p:nvPr/>
        </p:nvSpPr>
        <p:spPr>
          <a:xfrm>
            <a:off x="2110495" y="5238096"/>
            <a:ext cx="9135534"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Maximizing </a:t>
            </a:r>
            <a:r>
              <a:rPr lang="en-US" sz="1600" dirty="0">
                <a:latin typeface="Arial" panose="020B0604020202020204" pitchFamily="34" charset="0"/>
                <a:cs typeface="Arial" panose="020B0604020202020204" pitchFamily="34" charset="0"/>
              </a:rPr>
              <a:t>the circularity of recovered materials</a:t>
            </a:r>
            <a:r>
              <a:rPr lang="pt-PT" sz="1600" dirty="0" smtClean="0">
                <a:latin typeface="Arial" panose="020B0604020202020204" pitchFamily="34" charset="0"/>
                <a:cs typeface="Arial" panose="020B0604020202020204" pitchFamily="34" charset="0"/>
              </a:rPr>
              <a:t>.</a:t>
            </a:r>
            <a:endParaRPr lang="pt-PT" sz="1600" dirty="0"/>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290" y="3749033"/>
            <a:ext cx="1668073" cy="1106836"/>
          </a:xfrm>
          <a:prstGeom prst="rect">
            <a:avLst/>
          </a:prstGeom>
        </p:spPr>
      </p:pic>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21" y="5009044"/>
            <a:ext cx="826409" cy="796658"/>
          </a:xfrm>
          <a:prstGeom prst="rect">
            <a:avLst/>
          </a:prstGeom>
        </p:spPr>
      </p:pic>
    </p:spTree>
    <p:extLst>
      <p:ext uri="{BB962C8B-B14F-4D97-AF65-F5344CB8AC3E}">
        <p14:creationId xmlns:p14="http://schemas.microsoft.com/office/powerpoint/2010/main" val="89029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07076" y="1613952"/>
            <a:ext cx="11072553" cy="338554"/>
          </a:xfrm>
          <a:prstGeom prst="rect">
            <a:avLst/>
          </a:prstGeom>
          <a:noFill/>
        </p:spPr>
        <p:txBody>
          <a:bodyPr wrap="square" rtlCol="0">
            <a:spAutoFit/>
          </a:bodyPr>
          <a:lstStyle/>
          <a:p>
            <a:pPr algn="just"/>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refund system in the </a:t>
            </a:r>
            <a:r>
              <a:rPr lang="en-US" sz="1600" dirty="0" smtClean="0">
                <a:latin typeface="Arial" panose="020B0604020202020204" pitchFamily="34" charset="0"/>
                <a:cs typeface="Arial" panose="020B0604020202020204" pitchFamily="34" charset="0"/>
              </a:rPr>
              <a:t>West </a:t>
            </a:r>
            <a:r>
              <a:rPr lang="en-US" sz="1600" dirty="0">
                <a:latin typeface="Arial" panose="020B0604020202020204" pitchFamily="34" charset="0"/>
                <a:cs typeface="Arial" panose="020B0604020202020204" pitchFamily="34" charset="0"/>
              </a:rPr>
              <a:t>Region will be made through 3 types of </a:t>
            </a:r>
            <a:r>
              <a:rPr lang="en-US" sz="1600" dirty="0" smtClean="0">
                <a:latin typeface="Arial" panose="020B0604020202020204" pitchFamily="34" charset="0"/>
                <a:cs typeface="Arial" panose="020B0604020202020204" pitchFamily="34" charset="0"/>
              </a:rPr>
              <a:t>incentive:</a:t>
            </a:r>
            <a:endParaRPr lang="pt-PT" sz="1600" dirty="0">
              <a:latin typeface="Arial" panose="020B0604020202020204" pitchFamily="34" charset="0"/>
              <a:cs typeface="Arial" panose="020B0604020202020204" pitchFamily="34" charset="0"/>
            </a:endParaRPr>
          </a:p>
        </p:txBody>
      </p:sp>
      <p:sp>
        <p:nvSpPr>
          <p:cNvPr id="4" name="CaixaDeTexto 3"/>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5" name="CaixaDeTexto 4"/>
          <p:cNvSpPr txBox="1"/>
          <p:nvPr/>
        </p:nvSpPr>
        <p:spPr>
          <a:xfrm>
            <a:off x="507076" y="1116676"/>
            <a:ext cx="7049193" cy="461665"/>
          </a:xfrm>
          <a:prstGeom prst="rect">
            <a:avLst/>
          </a:prstGeom>
          <a:noFill/>
        </p:spPr>
        <p:txBody>
          <a:bodyPr wrap="square" rtlCol="0">
            <a:spAutoFit/>
          </a:bodyPr>
          <a:lstStyle/>
          <a:p>
            <a:r>
              <a:rPr lang="en-US" sz="1200" b="1" dirty="0">
                <a:solidFill>
                  <a:srgbClr val="003096"/>
                </a:solidFill>
                <a:latin typeface="Arial" panose="020B0604020202020204" pitchFamily="34" charset="0"/>
                <a:cs typeface="Arial" panose="020B0604020202020204" pitchFamily="34" charset="0"/>
              </a:rPr>
              <a:t>INCENTIVE SYSTEM – AN INNOVATIVE AND ORIGINAL PROJECT </a:t>
            </a:r>
          </a:p>
          <a:p>
            <a:endParaRPr lang="en-US" sz="1200" b="1" dirty="0" smtClean="0">
              <a:solidFill>
                <a:srgbClr val="003096"/>
              </a:solidFill>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3647989336"/>
              </p:ext>
            </p:extLst>
          </p:nvPr>
        </p:nvGraphicFramePr>
        <p:xfrm>
          <a:off x="905432" y="2229505"/>
          <a:ext cx="10275840" cy="4058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p:cNvSpPr/>
          <p:nvPr/>
        </p:nvSpPr>
        <p:spPr>
          <a:xfrm>
            <a:off x="566765" y="2229505"/>
            <a:ext cx="677334" cy="677334"/>
          </a:xfrm>
          <a:prstGeom prst="ellipse">
            <a:avLst/>
          </a:prstGeom>
          <a:solidFill>
            <a:srgbClr val="00309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val 6"/>
          <p:cNvSpPr/>
          <p:nvPr/>
        </p:nvSpPr>
        <p:spPr>
          <a:xfrm>
            <a:off x="4224365" y="2229505"/>
            <a:ext cx="677334" cy="677334"/>
          </a:xfrm>
          <a:prstGeom prst="ellipse">
            <a:avLst/>
          </a:prstGeom>
          <a:solidFill>
            <a:srgbClr val="00309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val 7"/>
          <p:cNvSpPr/>
          <p:nvPr/>
        </p:nvSpPr>
        <p:spPr>
          <a:xfrm>
            <a:off x="7797298" y="2229505"/>
            <a:ext cx="677334" cy="677334"/>
          </a:xfrm>
          <a:prstGeom prst="ellipse">
            <a:avLst/>
          </a:prstGeom>
          <a:solidFill>
            <a:srgbClr val="003096"/>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p:cNvSpPr txBox="1"/>
          <p:nvPr/>
        </p:nvSpPr>
        <p:spPr>
          <a:xfrm>
            <a:off x="651933" y="2379135"/>
            <a:ext cx="508000" cy="369332"/>
          </a:xfrm>
          <a:prstGeom prst="rect">
            <a:avLst/>
          </a:prstGeom>
          <a:noFill/>
        </p:spPr>
        <p:txBody>
          <a:bodyPr wrap="square" rtlCol="0">
            <a:spAutoFit/>
          </a:bodyPr>
          <a:lstStyle/>
          <a:p>
            <a:pPr algn="ctr"/>
            <a:r>
              <a:rPr lang="pt-PT" b="1" dirty="0" smtClean="0">
                <a:solidFill>
                  <a:schemeClr val="bg1"/>
                </a:solidFill>
                <a:latin typeface="Arial" panose="020B0604020202020204" pitchFamily="34" charset="0"/>
                <a:cs typeface="Arial" panose="020B0604020202020204" pitchFamily="34" charset="0"/>
              </a:rPr>
              <a:t>1</a:t>
            </a:r>
            <a:endParaRPr lang="pt-PT" b="1" dirty="0">
              <a:solidFill>
                <a:schemeClr val="bg1"/>
              </a:solidFill>
              <a:latin typeface="Arial" panose="020B0604020202020204" pitchFamily="34" charset="0"/>
              <a:cs typeface="Arial" panose="020B0604020202020204" pitchFamily="34" charset="0"/>
            </a:endParaRPr>
          </a:p>
        </p:txBody>
      </p:sp>
      <p:sp>
        <p:nvSpPr>
          <p:cNvPr id="10" name="CaixaDeTexto 9"/>
          <p:cNvSpPr txBox="1"/>
          <p:nvPr/>
        </p:nvSpPr>
        <p:spPr>
          <a:xfrm>
            <a:off x="4309032" y="2379135"/>
            <a:ext cx="508000" cy="369332"/>
          </a:xfrm>
          <a:prstGeom prst="rect">
            <a:avLst/>
          </a:prstGeom>
          <a:noFill/>
        </p:spPr>
        <p:txBody>
          <a:bodyPr wrap="square" rtlCol="0">
            <a:spAutoFit/>
          </a:bodyPr>
          <a:lstStyle/>
          <a:p>
            <a:pPr algn="ctr"/>
            <a:r>
              <a:rPr lang="pt-PT" b="1" dirty="0" smtClean="0">
                <a:solidFill>
                  <a:schemeClr val="bg1"/>
                </a:solidFill>
                <a:latin typeface="Arial" panose="020B0604020202020204" pitchFamily="34" charset="0"/>
                <a:cs typeface="Arial" panose="020B0604020202020204" pitchFamily="34" charset="0"/>
              </a:rPr>
              <a:t>2</a:t>
            </a:r>
            <a:endParaRPr lang="pt-PT" b="1" dirty="0">
              <a:solidFill>
                <a:schemeClr val="bg1"/>
              </a:solidFill>
              <a:latin typeface="Arial" panose="020B0604020202020204" pitchFamily="34" charset="0"/>
              <a:cs typeface="Arial" panose="020B0604020202020204" pitchFamily="34" charset="0"/>
            </a:endParaRPr>
          </a:p>
        </p:txBody>
      </p:sp>
      <p:sp>
        <p:nvSpPr>
          <p:cNvPr id="11" name="CaixaDeTexto 10"/>
          <p:cNvSpPr txBox="1"/>
          <p:nvPr/>
        </p:nvSpPr>
        <p:spPr>
          <a:xfrm>
            <a:off x="7881965" y="2379135"/>
            <a:ext cx="508000" cy="369332"/>
          </a:xfrm>
          <a:prstGeom prst="rect">
            <a:avLst/>
          </a:prstGeom>
          <a:noFill/>
        </p:spPr>
        <p:txBody>
          <a:bodyPr wrap="square" rtlCol="0">
            <a:spAutoFit/>
          </a:bodyPr>
          <a:lstStyle/>
          <a:p>
            <a:pPr algn="ctr"/>
            <a:r>
              <a:rPr lang="pt-PT" b="1" dirty="0" smtClean="0">
                <a:solidFill>
                  <a:schemeClr val="bg1"/>
                </a:solidFill>
                <a:latin typeface="Arial" panose="020B0604020202020204" pitchFamily="34" charset="0"/>
                <a:cs typeface="Arial" panose="020B0604020202020204" pitchFamily="34" charset="0"/>
              </a:rPr>
              <a:t>3</a:t>
            </a:r>
            <a:endParaRPr lang="pt-P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45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7076" y="465512"/>
            <a:ext cx="6292735" cy="430887"/>
          </a:xfrm>
          <a:prstGeom prst="rect">
            <a:avLst/>
          </a:prstGeom>
          <a:noFill/>
        </p:spPr>
        <p:txBody>
          <a:bodyPr wrap="square" rtlCol="0">
            <a:spAutoFit/>
          </a:bodyPr>
          <a:lstStyle/>
          <a:p>
            <a:r>
              <a:rPr lang="pt-PT" sz="2200" b="1" dirty="0" smtClean="0">
                <a:solidFill>
                  <a:srgbClr val="003096"/>
                </a:solidFill>
                <a:latin typeface="Arial" panose="020B0604020202020204" pitchFamily="34" charset="0"/>
                <a:cs typeface="Arial" panose="020B0604020202020204" pitchFamily="34" charset="0"/>
              </a:rPr>
              <a:t>OESTE + RECICLA</a:t>
            </a:r>
            <a:endParaRPr lang="pt-PT" sz="2200" b="1" dirty="0">
              <a:solidFill>
                <a:srgbClr val="003096"/>
              </a:solidFill>
              <a:latin typeface="Arial" panose="020B0604020202020204" pitchFamily="34" charset="0"/>
              <a:cs typeface="Arial" panose="020B0604020202020204" pitchFamily="34" charset="0"/>
            </a:endParaRPr>
          </a:p>
        </p:txBody>
      </p:sp>
      <p:sp>
        <p:nvSpPr>
          <p:cNvPr id="5" name="CaixaDeTexto 4"/>
          <p:cNvSpPr txBox="1"/>
          <p:nvPr/>
        </p:nvSpPr>
        <p:spPr>
          <a:xfrm>
            <a:off x="507076" y="1116676"/>
            <a:ext cx="7049193" cy="276999"/>
          </a:xfrm>
          <a:prstGeom prst="rect">
            <a:avLst/>
          </a:prstGeom>
          <a:noFill/>
        </p:spPr>
        <p:txBody>
          <a:bodyPr wrap="square" rtlCol="0">
            <a:spAutoFit/>
          </a:bodyPr>
          <a:lstStyle/>
          <a:p>
            <a:r>
              <a:rPr lang="en-US" sz="1200" b="1" dirty="0" smtClean="0">
                <a:solidFill>
                  <a:srgbClr val="003096"/>
                </a:solidFill>
                <a:latin typeface="Arial" panose="020B0604020202020204" pitchFamily="34" charset="0"/>
                <a:cs typeface="Arial" panose="020B0604020202020204" pitchFamily="34" charset="0"/>
              </a:rPr>
              <a:t>SPECIFIC OBJECTIVES</a:t>
            </a:r>
            <a:endParaRPr lang="en-US" sz="1200" b="1" dirty="0" smtClean="0">
              <a:solidFill>
                <a:srgbClr val="003096"/>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141701113"/>
              </p:ext>
            </p:extLst>
          </p:nvPr>
        </p:nvGraphicFramePr>
        <p:xfrm>
          <a:off x="363204" y="1393675"/>
          <a:ext cx="11498984" cy="5156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84592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D398131E6D5104183241BBAF40BEF21" ma:contentTypeVersion="10" ma:contentTypeDescription="Criar um novo documento." ma:contentTypeScope="" ma:versionID="c52316950b2c2b263ed62d57bd4818dc">
  <xsd:schema xmlns:xsd="http://www.w3.org/2001/XMLSchema" xmlns:xs="http://www.w3.org/2001/XMLSchema" xmlns:p="http://schemas.microsoft.com/office/2006/metadata/properties" xmlns:ns2="a6602192-a43c-4f7b-88b7-ae170688ab2e" targetNamespace="http://schemas.microsoft.com/office/2006/metadata/properties" ma:root="true" ma:fieldsID="22ca13182e1b32e062120397f1626bf5" ns2:_="">
    <xsd:import namespace="a6602192-a43c-4f7b-88b7-ae170688ab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602192-a43c-4f7b-88b7-ae170688ab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4EA5FB-A178-47C7-AD02-F0D4E6BDC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602192-a43c-4f7b-88b7-ae170688ab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4F7B25-4EE7-4A9A-A694-302D5D9833EE}">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a6602192-a43c-4f7b-88b7-ae170688ab2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58358427-C473-4A9E-BF5A-0427A606D2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625</TotalTime>
  <Words>993</Words>
  <Application>Microsoft Office PowerPoint</Application>
  <PresentationFormat>Ecrã Panorâmico</PresentationFormat>
  <Paragraphs>118</Paragraphs>
  <Slides>12</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12</vt:i4>
      </vt:variant>
    </vt:vector>
  </HeadingPairs>
  <TitlesOfParts>
    <vt:vector size="16"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Marta Ferreira</dc:creator>
  <cp:lastModifiedBy>Sara Paulo</cp:lastModifiedBy>
  <cp:revision>118</cp:revision>
  <dcterms:created xsi:type="dcterms:W3CDTF">2020-06-23T13:58:10Z</dcterms:created>
  <dcterms:modified xsi:type="dcterms:W3CDTF">2020-06-30T16:25:48Z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0x0101007D398131E6D5104183241BBAF40BEF21</vt:lpwstr>
  </property>
</Properties>
</file>