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78" r:id="rId3"/>
    <p:sldId id="319" r:id="rId4"/>
    <p:sldId id="320" r:id="rId5"/>
    <p:sldId id="318" r:id="rId6"/>
    <p:sldId id="328" r:id="rId7"/>
    <p:sldId id="322" r:id="rId8"/>
    <p:sldId id="323" r:id="rId9"/>
    <p:sldId id="324" r:id="rId10"/>
  </p:sldIdLst>
  <p:sldSz cx="10160000" cy="5715000"/>
  <p:notesSz cx="6797675" cy="9926638"/>
  <p:defaultTextStyle>
    <a:defPPr>
      <a:defRPr lang="pt-PT"/>
    </a:defPPr>
    <a:lvl1pPr marL="0" algn="l" defTabSz="713084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1pPr>
    <a:lvl2pPr marL="356542" algn="l" defTabSz="713084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2pPr>
    <a:lvl3pPr marL="713084" algn="l" defTabSz="713084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3pPr>
    <a:lvl4pPr marL="1069626" algn="l" defTabSz="713084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4pPr>
    <a:lvl5pPr marL="1426167" algn="l" defTabSz="713084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5pPr>
    <a:lvl6pPr marL="1782709" algn="l" defTabSz="713084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6pPr>
    <a:lvl7pPr marL="2139251" algn="l" defTabSz="713084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7pPr>
    <a:lvl8pPr marL="2495793" algn="l" defTabSz="713084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8pPr>
    <a:lvl9pPr marL="2852334" algn="l" defTabSz="713084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C" initials="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A38"/>
    <a:srgbClr val="FF4B4B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1003" autoAdjust="0"/>
  </p:normalViewPr>
  <p:slideViewPr>
    <p:cSldViewPr>
      <p:cViewPr varScale="1">
        <p:scale>
          <a:sx n="82" d="100"/>
          <a:sy n="82" d="100"/>
        </p:scale>
        <p:origin x="654" y="6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82"/>
    </p:cViewPr>
  </p:sorterViewPr>
  <p:notesViewPr>
    <p:cSldViewPr>
      <p:cViewPr varScale="1">
        <p:scale>
          <a:sx n="66" d="100"/>
          <a:sy n="66" d="100"/>
        </p:scale>
        <p:origin x="2772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A8165-3549-48E2-8644-BBD9E151B5F1}" type="datetimeFigureOut">
              <a:rPr lang="pt-PT" smtClean="0"/>
              <a:pPr/>
              <a:t>09/06/2020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9F067-E100-4578-94DE-3143E3F1DC0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214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847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1pPr>
    <a:lvl2pPr marL="323423" algn="l" defTabSz="646847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2pPr>
    <a:lvl3pPr marL="646847" algn="l" defTabSz="646847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3pPr>
    <a:lvl4pPr marL="970270" algn="l" defTabSz="646847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4pPr>
    <a:lvl5pPr marL="1293693" algn="l" defTabSz="646847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5pPr>
    <a:lvl6pPr marL="1617116" algn="l" defTabSz="646847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6pPr>
    <a:lvl7pPr marL="1940540" algn="l" defTabSz="646847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7pPr>
    <a:lvl8pPr marL="2263963" algn="l" defTabSz="646847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8pPr>
    <a:lvl9pPr marL="2587386" algn="l" defTabSz="646847" rtl="0" eaLnBrk="1" latinLnBrk="0" hangingPunct="1">
      <a:defRPr sz="8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884"/>
            <a:ext cx="10160000" cy="646777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" y="1790096"/>
            <a:ext cx="4740331" cy="21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79" y="2258819"/>
            <a:ext cx="4886023" cy="345618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" y="-122314"/>
            <a:ext cx="2944696" cy="13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5266">
            <a:off x="3894667" y="3651809"/>
            <a:ext cx="10160001" cy="124515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" y="-122314"/>
            <a:ext cx="2944696" cy="13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5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5266">
            <a:off x="5813658" y="4380028"/>
            <a:ext cx="5548322" cy="679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" y="-122314"/>
            <a:ext cx="2944696" cy="13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5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08001" y="1333500"/>
            <a:ext cx="9144001" cy="3771636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789333" y="5405185"/>
            <a:ext cx="2370667" cy="30427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982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Página: </a:t>
            </a:r>
            <a:fld id="{C9494116-C08D-4A08-9201-5F5A83D2A24F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-250" y="5578777"/>
            <a:ext cx="982961" cy="173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529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CI.IM006.11.20190930</a:t>
            </a:r>
          </a:p>
        </p:txBody>
      </p:sp>
    </p:spTree>
    <p:extLst>
      <p:ext uri="{BB962C8B-B14F-4D97-AF65-F5344CB8AC3E}">
        <p14:creationId xmlns:p14="http://schemas.microsoft.com/office/powerpoint/2010/main" val="107714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4" r:id="rId4"/>
  </p:sldLayoutIdLst>
  <p:hf hdr="0" ftr="0" dt="0"/>
  <p:txStyles>
    <p:titleStyle>
      <a:lvl1pPr algn="ctr" defTabSz="761842" rtl="0" eaLnBrk="1" latinLnBrk="0" hangingPunct="1">
        <a:spcBef>
          <a:spcPct val="0"/>
        </a:spcBef>
        <a:buNone/>
        <a:defRPr sz="37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90" indent="-285690" algn="l" defTabSz="761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18997" indent="-238075" algn="l" defTabSz="761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4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52303" indent="-190461" algn="l" defTabSz="761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33224" indent="-190461" algn="l" defTabSz="761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2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714146" indent="-190461" algn="l" defTabSz="761842" rtl="0" eaLnBrk="1" latinLnBrk="0" hangingPunct="1">
        <a:spcBef>
          <a:spcPct val="20000"/>
        </a:spcBef>
        <a:buFont typeface="Arial" panose="020B0604020202020204" pitchFamily="34" charset="0"/>
        <a:buChar char="»"/>
        <a:defRPr sz="1662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095067" indent="-190461" algn="l" defTabSz="761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475987" indent="-190461" algn="l" defTabSz="761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856909" indent="-190461" algn="l" defTabSz="761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237831" indent="-190461" algn="l" defTabSz="761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761842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1pPr>
      <a:lvl2pPr marL="380921" algn="l" defTabSz="761842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2pPr>
      <a:lvl3pPr marL="761842" algn="l" defTabSz="761842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3pPr>
      <a:lvl4pPr marL="1142764" algn="l" defTabSz="761842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4pPr>
      <a:lvl5pPr marL="1523685" algn="l" defTabSz="761842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5pPr>
      <a:lvl6pPr marL="1904605" algn="l" defTabSz="761842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6pPr>
      <a:lvl7pPr marL="2285528" algn="l" defTabSz="761842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7pPr>
      <a:lvl8pPr marL="2666449" algn="l" defTabSz="761842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8pPr>
      <a:lvl9pPr marL="3047370" algn="l" defTabSz="761842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1.jpeg"/><Relationship Id="rId5" Type="http://schemas.openxmlformats.org/officeDocument/2006/relationships/image" Target="../media/image17.jpg"/><Relationship Id="rId10" Type="http://schemas.openxmlformats.org/officeDocument/2006/relationships/image" Target="../media/image8.png"/><Relationship Id="rId4" Type="http://schemas.openxmlformats.org/officeDocument/2006/relationships/image" Target="../media/image16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1.jpe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7.jpeg"/><Relationship Id="rId5" Type="http://schemas.openxmlformats.org/officeDocument/2006/relationships/image" Target="../media/image23.jpeg"/><Relationship Id="rId10" Type="http://schemas.openxmlformats.org/officeDocument/2006/relationships/image" Target="../media/image6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7"/>
          <p:cNvSpPr/>
          <p:nvPr/>
        </p:nvSpPr>
        <p:spPr>
          <a:xfrm>
            <a:off x="2021745" y="3707424"/>
            <a:ext cx="1925182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cascaisambiente.pt</a:t>
            </a:r>
          </a:p>
        </p:txBody>
      </p:sp>
      <p:sp>
        <p:nvSpPr>
          <p:cNvPr id="10" name="Oval 9"/>
          <p:cNvSpPr/>
          <p:nvPr/>
        </p:nvSpPr>
        <p:spPr>
          <a:xfrm>
            <a:off x="1959653" y="3810399"/>
            <a:ext cx="97956" cy="1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2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desenho&#10;&#10;Descrição gerada automaticamente">
            <a:extLst>
              <a:ext uri="{FF2B5EF4-FFF2-40B4-BE49-F238E27FC236}">
                <a16:creationId xmlns:a16="http://schemas.microsoft.com/office/drawing/2014/main" id="{C4523F83-85FD-4BB0-B3F0-C98DAE82E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2" y="5193968"/>
            <a:ext cx="577660" cy="3465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5F144BF-C0C9-47EC-B529-210EB231F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66" y="5026953"/>
            <a:ext cx="718731" cy="54478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676A971-AADB-49FF-BB08-B7EBAF6735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8384"/>
          <a:stretch/>
        </p:blipFill>
        <p:spPr>
          <a:xfrm>
            <a:off x="3186851" y="5096477"/>
            <a:ext cx="1069735" cy="593905"/>
          </a:xfrm>
          <a:prstGeom prst="rect">
            <a:avLst/>
          </a:prstGeom>
        </p:spPr>
      </p:pic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EF92826F-CDAC-4E84-8064-4F3694DDBCD1}"/>
              </a:ext>
            </a:extLst>
          </p:cNvPr>
          <p:cNvSpPr txBox="1"/>
          <p:nvPr/>
        </p:nvSpPr>
        <p:spPr>
          <a:xfrm>
            <a:off x="302098" y="1581127"/>
            <a:ext cx="4777902" cy="34136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Cascais: a beacon of environmental innovation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+ </a:t>
            </a:r>
            <a:r>
              <a:rPr lang="en-GB" sz="140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T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he Cascais’ environmental policies prime for innovation and the valorisation of endogenous resources for the transition towards carbon neutrality.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+ We </a:t>
            </a:r>
            <a:r>
              <a:rPr lang="en-GB" sz="140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envision the reduction of families’ carbon footprint while improving their quality of life, and the competitiveness of organization in the circular and green economy.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+ We promote an integrated approach on waste collection, urban cleaning, climate change, energy climate change, urban green spaces, biodiversity and coastal areas. 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</p:txBody>
      </p:sp>
      <p:pic>
        <p:nvPicPr>
          <p:cNvPr id="7" name="Picture 6" descr="Resultado de imagem para vista aerea cascais">
            <a:extLst>
              <a:ext uri="{FF2B5EF4-FFF2-40B4-BE49-F238E27FC236}">
                <a16:creationId xmlns:a16="http://schemas.microsoft.com/office/drawing/2014/main" id="{EEF80466-D1ED-4118-B478-23F7F4FC19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12048" y="3210674"/>
            <a:ext cx="4345854" cy="23006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m 8" descr="Uma imagem com relva, exterior, campo, faixa&#10;&#10;Descrição gerada automaticamente">
            <a:extLst>
              <a:ext uri="{FF2B5EF4-FFF2-40B4-BE49-F238E27FC236}">
                <a16:creationId xmlns:a16="http://schemas.microsoft.com/office/drawing/2014/main" id="{999CA0A2-F498-419F-96DF-147F00B51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48" y="524868"/>
            <a:ext cx="4345854" cy="2444543"/>
          </a:xfrm>
          <a:prstGeom prst="rect">
            <a:avLst/>
          </a:prstGeom>
        </p:spPr>
      </p:pic>
      <p:pic>
        <p:nvPicPr>
          <p:cNvPr id="1026" name="Picture 2" descr="Cascais Ambiente">
            <a:extLst>
              <a:ext uri="{FF2B5EF4-FFF2-40B4-BE49-F238E27FC236}">
                <a16:creationId xmlns:a16="http://schemas.microsoft.com/office/drawing/2014/main" id="{F221AB2E-D924-48CC-9A22-3E8B825AA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5026953"/>
            <a:ext cx="1222587" cy="6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1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EF92826F-CDAC-4E84-8064-4F3694DDBCD1}"/>
              </a:ext>
            </a:extLst>
          </p:cNvPr>
          <p:cNvSpPr txBox="1"/>
          <p:nvPr/>
        </p:nvSpPr>
        <p:spPr>
          <a:xfrm>
            <a:off x="255464" y="1273324"/>
            <a:ext cx="4032448" cy="39270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Ongoing innovation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+ Cascais Ambiente and Nova SBE University are testing an innovative beverage </a:t>
            </a:r>
            <a:r>
              <a:rPr lang="en-GB" sz="140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bottle deposit incentive scheme through a “gamification” process.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176213" indent="-176213" algn="just"/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anose="020B0604030504040204" pitchFamily="34" charset="0"/>
                <a:cs typeface="Verdana" pitchFamily="34"/>
              </a:rPr>
              <a:t>+ T</a:t>
            </a:r>
            <a:r>
              <a:rPr lang="en-GB" sz="1400" dirty="0">
                <a:solidFill>
                  <a:srgbClr val="000000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itchFamily="34"/>
              </a:rPr>
              <a:t>he deposit scheme in Cascais Ambiente is integrated with the “</a:t>
            </a:r>
            <a:r>
              <a:rPr lang="en-GB" sz="1400" dirty="0" err="1">
                <a:solidFill>
                  <a:srgbClr val="000000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itchFamily="34"/>
              </a:rPr>
              <a:t>Citypoints</a:t>
            </a:r>
            <a:r>
              <a:rPr lang="en-GB" sz="1400" dirty="0">
                <a:solidFill>
                  <a:srgbClr val="000000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itchFamily="34"/>
              </a:rPr>
              <a:t> Cascais” app which awards points to the user. 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anose="020B0604030504040204" pitchFamily="34" charset="0"/>
                <a:cs typeface="Verdana" pitchFamily="34"/>
              </a:rPr>
              <a:t> </a:t>
            </a:r>
          </a:p>
          <a:p>
            <a:pPr marL="176213" indent="-176213" algn="just"/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anose="020B0604030504040204" pitchFamily="34" charset="0"/>
              <a:cs typeface="Verdana" pitchFamily="34"/>
            </a:endParaRPr>
          </a:p>
          <a:p>
            <a:pPr marL="257120" indent="-257120" algn="just" defTabSz="685653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itchFamily="34"/>
              </a:rPr>
              <a:t>+ In Nova SBE University, the consumer has the option to have the deposit value or to donate the value to a Cascais NGO.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3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0F6F0BC-F8A9-4982-89BF-3C0611BCD8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100" b="17468"/>
          <a:stretch/>
        </p:blipFill>
        <p:spPr>
          <a:xfrm>
            <a:off x="3583777" y="1273732"/>
            <a:ext cx="6576223" cy="2808312"/>
          </a:xfrm>
          <a:prstGeom prst="rect">
            <a:avLst/>
          </a:prstGeom>
        </p:spPr>
      </p:pic>
      <p:pic>
        <p:nvPicPr>
          <p:cNvPr id="7" name="Imagem 6" descr="Uma imagem com desenho&#10;&#10;Descrição gerada automaticamente">
            <a:extLst>
              <a:ext uri="{FF2B5EF4-FFF2-40B4-BE49-F238E27FC236}">
                <a16:creationId xmlns:a16="http://schemas.microsoft.com/office/drawing/2014/main" id="{580ACEB3-A87B-4C86-9C87-39C99A3E2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2" y="5193968"/>
            <a:ext cx="577660" cy="3465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92DB70D-3881-4BF8-8E6C-61F0C7DA3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66" y="5026953"/>
            <a:ext cx="718731" cy="54478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AA3CCBB-2DD8-43CC-8F17-B0FDC6B7B5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8384"/>
          <a:stretch/>
        </p:blipFill>
        <p:spPr>
          <a:xfrm>
            <a:off x="3186851" y="5096477"/>
            <a:ext cx="1069735" cy="593905"/>
          </a:xfrm>
          <a:prstGeom prst="rect">
            <a:avLst/>
          </a:prstGeom>
        </p:spPr>
      </p:pic>
      <p:pic>
        <p:nvPicPr>
          <p:cNvPr id="11" name="Picture 2" descr="Cascais Ambiente">
            <a:extLst>
              <a:ext uri="{FF2B5EF4-FFF2-40B4-BE49-F238E27FC236}">
                <a16:creationId xmlns:a16="http://schemas.microsoft.com/office/drawing/2014/main" id="{17E69090-1E1A-4215-BCBD-2AFADEAD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5026953"/>
            <a:ext cx="1222587" cy="6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9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EF92826F-CDAC-4E84-8064-4F3694DDBCD1}"/>
              </a:ext>
            </a:extLst>
          </p:cNvPr>
          <p:cNvSpPr txBox="1"/>
          <p:nvPr/>
        </p:nvSpPr>
        <p:spPr>
          <a:xfrm>
            <a:off x="183456" y="1117429"/>
            <a:ext cx="4890543" cy="37246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00" b="1" i="0" u="none" strike="noStrike" kern="1200" cap="none" spc="0" baseline="0" dirty="0" err="1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iREC</a:t>
            </a:r>
            <a:r>
              <a:rPr lang="en-GB" sz="1300" b="1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 – innovation in recycling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0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+ </a:t>
            </a:r>
            <a:r>
              <a:rPr lang="en-GB" sz="130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Aims to test in Cascais a beverage container deposit system directed to the general public and consumer with an incentive scheme, in partnership with the largest retailers operating in Portugal.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+ Promoted by Cascais Ambiente in Partnership with Nova SBE, the project will produce a relevant set of scientific information regarding deposit schemes adoption by the general consumers and stakeholders.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0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+ The project will engage the 200 000 Cascais’ inhabitants, as well as the over 1 500 000 yearly tourists and visitors.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0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+ Intended to become an innovation example which tests and foresees the mandatory deposit system implementation in Portugal by 2022. </a:t>
            </a:r>
            <a:endParaRPr lang="en-GB" sz="13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</p:txBody>
      </p:sp>
      <p:pic>
        <p:nvPicPr>
          <p:cNvPr id="13" name="Imagem 12" descr="Uma imagem com exterior, edifício, frente, grande&#10;&#10;Descrição gerada automaticamente">
            <a:extLst>
              <a:ext uri="{FF2B5EF4-FFF2-40B4-BE49-F238E27FC236}">
                <a16:creationId xmlns:a16="http://schemas.microsoft.com/office/drawing/2014/main" id="{FD377B40-41FD-419B-A881-C78A9918F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3"/>
          <a:stretch/>
        </p:blipFill>
        <p:spPr>
          <a:xfrm>
            <a:off x="5230461" y="3951334"/>
            <a:ext cx="2340294" cy="1615177"/>
          </a:xfrm>
          <a:prstGeom prst="rect">
            <a:avLst/>
          </a:prstGeom>
        </p:spPr>
      </p:pic>
      <p:pic>
        <p:nvPicPr>
          <p:cNvPr id="7" name="Imagem 6" descr="Uma imagem com exterior, camião, rua, edifício&#10;&#10;Descrição gerada automaticamente">
            <a:extLst>
              <a:ext uri="{FF2B5EF4-FFF2-40B4-BE49-F238E27FC236}">
                <a16:creationId xmlns:a16="http://schemas.microsoft.com/office/drawing/2014/main" id="{1C9ADDE6-84BF-4BCB-976D-BD3BB2D4F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62" y="313051"/>
            <a:ext cx="2340294" cy="1560830"/>
          </a:xfrm>
          <a:prstGeom prst="rect">
            <a:avLst/>
          </a:prstGeom>
        </p:spPr>
      </p:pic>
      <p:pic>
        <p:nvPicPr>
          <p:cNvPr id="10" name="Imagem 9" descr="Uma imagem com exterior, vedação, natureza, relva&#10;&#10;Descrição gerada automaticamente">
            <a:extLst>
              <a:ext uri="{FF2B5EF4-FFF2-40B4-BE49-F238E27FC236}">
                <a16:creationId xmlns:a16="http://schemas.microsoft.com/office/drawing/2014/main" id="{0F08874E-6DCF-4391-8882-53AE9ECD4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95" y="313052"/>
            <a:ext cx="2414042" cy="1560830"/>
          </a:xfrm>
          <a:prstGeom prst="rect">
            <a:avLst/>
          </a:prstGeom>
        </p:spPr>
      </p:pic>
      <p:pic>
        <p:nvPicPr>
          <p:cNvPr id="12" name="Imagem 11" descr="Uma imagem com pessoa, exterior, mulher, caminhada&#10;&#10;Descrição gerada automaticamente">
            <a:extLst>
              <a:ext uri="{FF2B5EF4-FFF2-40B4-BE49-F238E27FC236}">
                <a16:creationId xmlns:a16="http://schemas.microsoft.com/office/drawing/2014/main" id="{F011432E-CD7B-473B-B403-B47A8C0DF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43" y="3951334"/>
            <a:ext cx="2340294" cy="1609361"/>
          </a:xfrm>
          <a:prstGeom prst="rect">
            <a:avLst/>
          </a:prstGeom>
        </p:spPr>
      </p:pic>
      <p:pic>
        <p:nvPicPr>
          <p:cNvPr id="15" name="Imagem 14" descr="Uma imagem com exterior, rua, camião, palma&#10;&#10;Descrição gerada automaticamente">
            <a:extLst>
              <a:ext uri="{FF2B5EF4-FFF2-40B4-BE49-F238E27FC236}">
                <a16:creationId xmlns:a16="http://schemas.microsoft.com/office/drawing/2014/main" id="{16BA89DB-0389-43A0-B50A-7DEDEA0EB3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/>
          <a:stretch/>
        </p:blipFill>
        <p:spPr>
          <a:xfrm>
            <a:off x="5230461" y="2168443"/>
            <a:ext cx="2336933" cy="1378113"/>
          </a:xfrm>
          <a:prstGeom prst="rect">
            <a:avLst/>
          </a:prstGeom>
        </p:spPr>
      </p:pic>
      <p:pic>
        <p:nvPicPr>
          <p:cNvPr id="17" name="Imagem 16" descr="Uma imagem com interior, cadeira, cenário, biblioteca&#10;&#10;Descrição gerada automaticamente">
            <a:extLst>
              <a:ext uri="{FF2B5EF4-FFF2-40B4-BE49-F238E27FC236}">
                <a16:creationId xmlns:a16="http://schemas.microsoft.com/office/drawing/2014/main" id="{1A987C31-C3CE-4BCC-80DD-5B9775CD87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95" y="2168443"/>
            <a:ext cx="2414042" cy="1378112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4486341B-B25A-4408-9F82-5CA1A3112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2" y="5193968"/>
            <a:ext cx="577660" cy="34659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93B6A75-9EC1-48BB-964C-17D503DC39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66" y="5026953"/>
            <a:ext cx="718731" cy="54478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E103CF7-7E76-494C-B84B-7AA2DA6E4FD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8384"/>
          <a:stretch/>
        </p:blipFill>
        <p:spPr>
          <a:xfrm>
            <a:off x="3186851" y="5096477"/>
            <a:ext cx="1069735" cy="593905"/>
          </a:xfrm>
          <a:prstGeom prst="rect">
            <a:avLst/>
          </a:prstGeom>
        </p:spPr>
      </p:pic>
      <p:pic>
        <p:nvPicPr>
          <p:cNvPr id="21" name="Picture 2" descr="Cascais Ambiente">
            <a:extLst>
              <a:ext uri="{FF2B5EF4-FFF2-40B4-BE49-F238E27FC236}">
                <a16:creationId xmlns:a16="http://schemas.microsoft.com/office/drawing/2014/main" id="{2F8F1294-13AF-4189-B68D-CFD7918B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5026953"/>
            <a:ext cx="1222587" cy="6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8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33BF5BEF-2950-41E7-8010-C0CFCFB4FAF3}"/>
              </a:ext>
            </a:extLst>
          </p:cNvPr>
          <p:cNvSpPr txBox="1"/>
          <p:nvPr/>
        </p:nvSpPr>
        <p:spPr>
          <a:xfrm>
            <a:off x="302098" y="1453870"/>
            <a:ext cx="4777902" cy="34136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iREC</a:t>
            </a:r>
            <a:r>
              <a:rPr lang="en-GB" sz="1400" b="1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 – technological innovation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+ Instalment of 10 return vending machines in the main shopping centres and supermarkets in Cascais for 18 months. 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+  Integration of the incentive scheme with the ”gamification</a:t>
            </a:r>
            <a:r>
              <a:rPr lang="en-GB" sz="140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” app to explore what are the most attractive incentives to users.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+ Project partners will have an effective integration within the project, contribution to the ecological footprint reduction of their products and by offering a relevant environmental solution to their costumers.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30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  <a:cs typeface="Verdana" pitchFamily="34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6DDF61E2-9D17-495F-952A-7E4799E70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093" t="20765" r="26678" b="16711"/>
          <a:stretch/>
        </p:blipFill>
        <p:spPr>
          <a:xfrm>
            <a:off x="5605900" y="424964"/>
            <a:ext cx="4082612" cy="3712431"/>
          </a:xfrm>
          <a:prstGeom prst="rect">
            <a:avLst/>
          </a:prstGeom>
        </p:spPr>
      </p:pic>
      <p:pic>
        <p:nvPicPr>
          <p:cNvPr id="7" name="Imagem 6" descr="Uma imagem com desenho&#10;&#10;Descrição gerada automaticamente">
            <a:extLst>
              <a:ext uri="{FF2B5EF4-FFF2-40B4-BE49-F238E27FC236}">
                <a16:creationId xmlns:a16="http://schemas.microsoft.com/office/drawing/2014/main" id="{5032C9DF-70E0-485D-8A8A-E6F1B0518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82" y="4257006"/>
            <a:ext cx="938740" cy="528042"/>
          </a:xfrm>
          <a:prstGeom prst="rect">
            <a:avLst/>
          </a:prstGeom>
        </p:spPr>
      </p:pic>
      <p:pic>
        <p:nvPicPr>
          <p:cNvPr id="8" name="Imagem 7" descr="Uma imagem com desenho&#10;&#10;Descrição gerada automaticamente">
            <a:extLst>
              <a:ext uri="{FF2B5EF4-FFF2-40B4-BE49-F238E27FC236}">
                <a16:creationId xmlns:a16="http://schemas.microsoft.com/office/drawing/2014/main" id="{17BEA671-F2C1-44B8-8C3A-52F60431C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57" y="4271239"/>
            <a:ext cx="1010222" cy="776794"/>
          </a:xfrm>
          <a:prstGeom prst="rect">
            <a:avLst/>
          </a:prstGeom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0737BF13-68D8-44DF-BE29-6C2B3FB722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24" y="4392761"/>
            <a:ext cx="1152484" cy="2726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3BADF42-732D-46C8-9ECC-E785469C91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4" y="4867484"/>
            <a:ext cx="619396" cy="619396"/>
          </a:xfrm>
          <a:prstGeom prst="rect">
            <a:avLst/>
          </a:prstGeom>
        </p:spPr>
      </p:pic>
      <p:pic>
        <p:nvPicPr>
          <p:cNvPr id="11" name="Picture 2" descr="Mercado da Vila - Cascais - Home | Facebook">
            <a:extLst>
              <a:ext uri="{FF2B5EF4-FFF2-40B4-BE49-F238E27FC236}">
                <a16:creationId xmlns:a16="http://schemas.microsoft.com/office/drawing/2014/main" id="{60F8556F-3EBB-4ACD-ABD3-99238504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68" y="4867484"/>
            <a:ext cx="619396" cy="6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Uma imagem com alimentação&#10;&#10;Descrição gerada automaticamente">
            <a:extLst>
              <a:ext uri="{FF2B5EF4-FFF2-40B4-BE49-F238E27FC236}">
                <a16:creationId xmlns:a16="http://schemas.microsoft.com/office/drawing/2014/main" id="{7DB84B00-AED3-43EE-AADF-6298AFF359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78" y="4998242"/>
            <a:ext cx="1111594" cy="583587"/>
          </a:xfrm>
          <a:prstGeom prst="rect">
            <a:avLst/>
          </a:prstGeom>
        </p:spPr>
      </p:pic>
      <p:pic>
        <p:nvPicPr>
          <p:cNvPr id="14" name="Imagem 13" descr="Uma imagem com desenho&#10;&#10;Descrição gerada automaticamente">
            <a:extLst>
              <a:ext uri="{FF2B5EF4-FFF2-40B4-BE49-F238E27FC236}">
                <a16:creationId xmlns:a16="http://schemas.microsoft.com/office/drawing/2014/main" id="{BE69D2A8-308E-4F9F-96D4-549F169A86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2" y="5193968"/>
            <a:ext cx="577660" cy="34659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1094660-A0C4-45C7-BB9E-6351202B7A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66" y="5026953"/>
            <a:ext cx="718731" cy="54478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3D5AD94-D7FB-432A-A70D-57ABD5CD016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8384"/>
          <a:stretch/>
        </p:blipFill>
        <p:spPr>
          <a:xfrm>
            <a:off x="3186851" y="5096477"/>
            <a:ext cx="1069735" cy="593905"/>
          </a:xfrm>
          <a:prstGeom prst="rect">
            <a:avLst/>
          </a:prstGeom>
        </p:spPr>
      </p:pic>
      <p:pic>
        <p:nvPicPr>
          <p:cNvPr id="17" name="Picture 2" descr="Cascais Ambiente">
            <a:extLst>
              <a:ext uri="{FF2B5EF4-FFF2-40B4-BE49-F238E27FC236}">
                <a16:creationId xmlns:a16="http://schemas.microsoft.com/office/drawing/2014/main" id="{C0027610-5B36-41EC-9693-EFB13A14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5026953"/>
            <a:ext cx="1222587" cy="6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5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44F13D1A-0A6D-4822-AEB9-0318AE78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6"/>
          <a:stretch/>
        </p:blipFill>
        <p:spPr>
          <a:xfrm>
            <a:off x="1479600" y="881828"/>
            <a:ext cx="7786998" cy="483317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452344E6-1A46-45EC-846D-984E78260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93" t="20765" r="26678" b="16711"/>
          <a:stretch/>
        </p:blipFill>
        <p:spPr>
          <a:xfrm>
            <a:off x="3920032" y="4083329"/>
            <a:ext cx="722999" cy="657443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7F49C507-E742-4305-9EE9-49C1E04BA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93" t="20765" r="26678" b="16711"/>
          <a:stretch/>
        </p:blipFill>
        <p:spPr>
          <a:xfrm>
            <a:off x="7081271" y="4696687"/>
            <a:ext cx="722999" cy="657443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2CBAA049-324B-4E8D-B956-502364561F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93" t="20765" r="26678" b="16711"/>
          <a:stretch/>
        </p:blipFill>
        <p:spPr>
          <a:xfrm>
            <a:off x="7642656" y="3261601"/>
            <a:ext cx="722999" cy="657443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946B4BA5-70CF-42CB-A89F-F7C67F0620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93" t="20765" r="26678" b="16711"/>
          <a:stretch/>
        </p:blipFill>
        <p:spPr>
          <a:xfrm>
            <a:off x="6919656" y="2544057"/>
            <a:ext cx="722999" cy="6574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CB11F994-7DF7-4816-8FA3-5F212AF45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93" t="20765" r="26678" b="16711"/>
          <a:stretch/>
        </p:blipFill>
        <p:spPr>
          <a:xfrm>
            <a:off x="4523720" y="2184629"/>
            <a:ext cx="722999" cy="65744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76550485-A187-4DDC-9344-3DF314DC74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93" t="20765" r="26678" b="16711"/>
          <a:stretch/>
        </p:blipFill>
        <p:spPr>
          <a:xfrm>
            <a:off x="3605815" y="2812595"/>
            <a:ext cx="722999" cy="657443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8EE8E47E-4F94-4CA8-866F-D93AEFCA9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93" t="20765" r="26678" b="16711"/>
          <a:stretch/>
        </p:blipFill>
        <p:spPr>
          <a:xfrm>
            <a:off x="5177150" y="3335039"/>
            <a:ext cx="722999" cy="657443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9A5D3E7C-98AD-42BF-9E3C-8E9BE1AAC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93" t="20765" r="26678" b="16711"/>
          <a:stretch/>
        </p:blipFill>
        <p:spPr>
          <a:xfrm>
            <a:off x="3035006" y="3470038"/>
            <a:ext cx="722999" cy="657443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B8383DAA-8016-438B-A34D-F10EE545FF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93" t="20765" r="26678" b="16711"/>
          <a:stretch/>
        </p:blipFill>
        <p:spPr>
          <a:xfrm>
            <a:off x="6243847" y="3590322"/>
            <a:ext cx="722999" cy="657443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98E370B5-9654-42FF-A50A-5095FEF484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093" t="20765" r="26678" b="16711"/>
          <a:stretch/>
        </p:blipFill>
        <p:spPr>
          <a:xfrm>
            <a:off x="4385112" y="3522289"/>
            <a:ext cx="722999" cy="657443"/>
          </a:xfrm>
          <a:prstGeom prst="rect">
            <a:avLst/>
          </a:prstGeom>
        </p:spPr>
      </p:pic>
      <p:pic>
        <p:nvPicPr>
          <p:cNvPr id="16" name="Imagem 15" descr="Uma imagem com desenho&#10;&#10;Descrição gerada automaticamente">
            <a:extLst>
              <a:ext uri="{FF2B5EF4-FFF2-40B4-BE49-F238E27FC236}">
                <a16:creationId xmlns:a16="http://schemas.microsoft.com/office/drawing/2014/main" id="{980AE5B8-F33F-4368-A2B1-786D2A6B5D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2" y="5193968"/>
            <a:ext cx="577660" cy="34659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321D687-489A-47A5-AD69-E06590085F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66" y="5026953"/>
            <a:ext cx="718731" cy="54478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07C6788-1213-41AA-A329-6539736380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8384"/>
          <a:stretch/>
        </p:blipFill>
        <p:spPr>
          <a:xfrm>
            <a:off x="3186851" y="5096477"/>
            <a:ext cx="1069735" cy="593905"/>
          </a:xfrm>
          <a:prstGeom prst="rect">
            <a:avLst/>
          </a:prstGeom>
        </p:spPr>
      </p:pic>
      <p:pic>
        <p:nvPicPr>
          <p:cNvPr id="29" name="Picture 2" descr="Cascais Ambiente">
            <a:extLst>
              <a:ext uri="{FF2B5EF4-FFF2-40B4-BE49-F238E27FC236}">
                <a16:creationId xmlns:a16="http://schemas.microsoft.com/office/drawing/2014/main" id="{21342DB2-9A43-4449-8AFE-89B73480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5026953"/>
            <a:ext cx="1222587" cy="6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3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EF92826F-CDAC-4E84-8064-4F3694DDBCD1}"/>
              </a:ext>
            </a:extLst>
          </p:cNvPr>
          <p:cNvSpPr txBox="1"/>
          <p:nvPr/>
        </p:nvSpPr>
        <p:spPr>
          <a:xfrm>
            <a:off x="261729" y="1132119"/>
            <a:ext cx="4818271" cy="40618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/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i="0" u="none" strike="noStrike" kern="1200" cap="none" spc="0" baseline="0" dirty="0" err="1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iREC</a:t>
            </a:r>
            <a:r>
              <a:rPr lang="en-US" sz="1300" b="1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 – to study, to contribute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lvl="0" indent="-257120" algn="just" defTabSz="685653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+ Assess and manage the system usage by consumers by registering KPI’s associated with the project’s impacts in recycling and consumer habits. </a:t>
            </a:r>
          </a:p>
          <a:p>
            <a:pPr marL="257120" lvl="0" indent="-257120" algn="just" defTabSz="685653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</a:endParaRPr>
          </a:p>
          <a:p>
            <a:pPr marL="257120" lvl="0" indent="-257120" algn="just" defTabSz="685653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latin typeface="Tw Cen MT" panose="020B0602020104020603" pitchFamily="34" charset="0"/>
                <a:ea typeface="Verdana" panose="020B0604030504040204" pitchFamily="34" charset="0"/>
              </a:rPr>
              <a:t>+ Broad Communication campaign to promote and create awareness towards the deposit adoption by consumers throughout the project. </a:t>
            </a:r>
          </a:p>
          <a:p>
            <a:pPr marL="257120" lvl="0" indent="-257120" algn="just" defTabSz="685653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anose="020B0604030504040204" pitchFamily="34" charset="0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+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anose="020B0604030504040204" pitchFamily="34" charset="0"/>
                <a:cs typeface="Verdana" pitchFamily="34"/>
              </a:rPr>
              <a:t>Produce reports about the system’s adoption by users</a:t>
            </a:r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itchFamily="34"/>
              </a:rPr>
              <a:t>, its impacts and learnt lessons for replication. 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anose="020B0604030504040204" pitchFamily="34" charset="0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dirty="0">
              <a:solidFill>
                <a:srgbClr val="000000"/>
              </a:solidFill>
              <a:latin typeface="Tw Cen MT" panose="020B0602020104020603" pitchFamily="34" charset="0"/>
              <a:ea typeface="Verdana" panose="020B0604030504040204" pitchFamily="34" charset="0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anose="020B0604030504040204" pitchFamily="34" charset="0"/>
              <a:cs typeface="Verdana" pitchFamily="34"/>
            </a:endParaRPr>
          </a:p>
          <a:p>
            <a:pPr marL="269875" indent="-269875" algn="just"/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itchFamily="34"/>
              </a:rPr>
              <a:t>+ </a:t>
            </a:r>
            <a:r>
              <a:rPr lang="en-US" sz="1400" dirty="0">
                <a:latin typeface="Tw Cen MT" panose="020B0602020104020603" pitchFamily="34" charset="0"/>
                <a:ea typeface="Verdana" panose="020B0604030504040204" pitchFamily="34" charset="0"/>
              </a:rPr>
              <a:t>To contribute for the MFEEE 2014-2021, particularly for the Environmental Program, for the Circular Economy Action Plan and the country’s waste management goals under the PERSU2020+.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400" b="0" i="0" u="none" strike="noStrike" kern="1200" cap="none" spc="0" baseline="0" dirty="0">
              <a:solidFill>
                <a:srgbClr val="000000"/>
              </a:solidFill>
              <a:uFillTx/>
              <a:latin typeface="Tw Cen MT" panose="020B0602020104020603" pitchFamily="34" charset="0"/>
              <a:ea typeface="Verdana" pitchFamily="34"/>
              <a:cs typeface="Verdana" pitchFamily="34"/>
            </a:endParaRPr>
          </a:p>
        </p:txBody>
      </p:sp>
      <p:pic>
        <p:nvPicPr>
          <p:cNvPr id="11" name="Imagem 10" descr="Uma imagem com propriedade, símbolo, oscilação, mão&#10;&#10;Descrição gerada automaticamente">
            <a:extLst>
              <a:ext uri="{FF2B5EF4-FFF2-40B4-BE49-F238E27FC236}">
                <a16:creationId xmlns:a16="http://schemas.microsoft.com/office/drawing/2014/main" id="{FD050D66-1460-458B-9A63-09B658F90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29" y="2822666"/>
            <a:ext cx="4009198" cy="1975393"/>
          </a:xfrm>
          <a:prstGeom prst="rect">
            <a:avLst/>
          </a:prstGeom>
        </p:spPr>
      </p:pic>
      <p:pic>
        <p:nvPicPr>
          <p:cNvPr id="8" name="Imagem 7" descr="Uma imagem com interior, sentado, monitor, frente&#10;&#10;Descrição gerada automaticamente">
            <a:extLst>
              <a:ext uri="{FF2B5EF4-FFF2-40B4-BE49-F238E27FC236}">
                <a16:creationId xmlns:a16="http://schemas.microsoft.com/office/drawing/2014/main" id="{6AA24D2D-2D8B-4A85-A8B0-F418876EC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29" y="553244"/>
            <a:ext cx="4033673" cy="1987452"/>
          </a:xfrm>
          <a:prstGeom prst="rect">
            <a:avLst/>
          </a:prstGeom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ECBDBB93-0E85-4529-B8C8-9610A1F1F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2" y="5193968"/>
            <a:ext cx="577660" cy="3465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1CBAD4E-47BB-4A15-A1D6-BF1082D898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66" y="5026953"/>
            <a:ext cx="718731" cy="54478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B5F96D1-02BB-4834-92BB-A26491A186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8384"/>
          <a:stretch/>
        </p:blipFill>
        <p:spPr>
          <a:xfrm>
            <a:off x="3186851" y="5096477"/>
            <a:ext cx="1069735" cy="593905"/>
          </a:xfrm>
          <a:prstGeom prst="rect">
            <a:avLst/>
          </a:prstGeom>
        </p:spPr>
      </p:pic>
      <p:pic>
        <p:nvPicPr>
          <p:cNvPr id="13" name="Picture 2" descr="Cascais Ambiente">
            <a:extLst>
              <a:ext uri="{FF2B5EF4-FFF2-40B4-BE49-F238E27FC236}">
                <a16:creationId xmlns:a16="http://schemas.microsoft.com/office/drawing/2014/main" id="{E5AB840E-8EB1-4F84-B3C5-86FC1337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5026953"/>
            <a:ext cx="1222587" cy="6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0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33BF5BEF-2950-41E7-8010-C0CFCFB4FAF3}"/>
              </a:ext>
            </a:extLst>
          </p:cNvPr>
          <p:cNvSpPr txBox="1"/>
          <p:nvPr/>
        </p:nvSpPr>
        <p:spPr>
          <a:xfrm>
            <a:off x="547469" y="1194397"/>
            <a:ext cx="9612531" cy="27165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i="0" u="none" strike="noStrike" kern="1200" cap="none" spc="0" baseline="0" dirty="0" err="1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iREC</a:t>
            </a:r>
            <a:r>
              <a:rPr lang="en-US" sz="1300" b="1" i="0" u="none" strike="noStrike" kern="1200" cap="none" spc="0" baseline="0" dirty="0">
                <a:solidFill>
                  <a:srgbClr val="000000"/>
                </a:solidFill>
                <a:uFillTx/>
                <a:latin typeface="Tw Cen MT" panose="020B0602020104020603" pitchFamily="34" charset="0"/>
                <a:ea typeface="Verdana" pitchFamily="34"/>
                <a:cs typeface="Verdana" pitchFamily="34"/>
              </a:rPr>
              <a:t> – Work Structure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kern="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kern="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+ Activity 1: instalment and programming of 10 RVM machines (October 2020)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kern="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lvl="0" indent="-257120" algn="just" defTabSz="685653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kern="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+ Activity 2: System management and waste transformation (October 2020 - January 2022)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kern="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lvl="0" indent="-257120" algn="just" defTabSz="685653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kern="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+ Activity 3: follow-up and study of the incentive system’s performance by the consumers (October 2020 – January 2022)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kern="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lvl="0" indent="-257120" algn="just" defTabSz="685653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kern="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+ Activity 4: Communication campaigns and stakeholder capacitation about the DRS (October 2020 – January 2022) </a:t>
            </a:r>
          </a:p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kern="0" dirty="0">
              <a:solidFill>
                <a:srgbClr val="000000"/>
              </a:solidFill>
              <a:latin typeface="Tw Cen MT" panose="020B0602020104020603" pitchFamily="34" charset="0"/>
              <a:ea typeface="Verdana" pitchFamily="34"/>
              <a:cs typeface="Verdana" pitchFamily="34"/>
            </a:endParaRPr>
          </a:p>
          <a:p>
            <a:pPr marL="257120" lvl="0" indent="-257120" algn="just" defTabSz="685653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kern="0" dirty="0">
                <a:solidFill>
                  <a:srgbClr val="000000"/>
                </a:solidFill>
                <a:latin typeface="Tw Cen MT" panose="020B0602020104020603" pitchFamily="34" charset="0"/>
                <a:ea typeface="Verdana" pitchFamily="34"/>
                <a:cs typeface="Verdana" pitchFamily="34"/>
              </a:rPr>
              <a:t>+ Activity 5: Knowledge share about circular economy and the project’s outputs (December 2021)</a:t>
            </a:r>
          </a:p>
        </p:txBody>
      </p:sp>
      <p:pic>
        <p:nvPicPr>
          <p:cNvPr id="13" name="Imagem 12" descr="Uma imagem com carrinho de mão&#10;&#10;Descrição gerada automaticamente">
            <a:extLst>
              <a:ext uri="{FF2B5EF4-FFF2-40B4-BE49-F238E27FC236}">
                <a16:creationId xmlns:a16="http://schemas.microsoft.com/office/drawing/2014/main" id="{0E4D5ACE-9E3B-417C-867C-33369C825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9" y="4323128"/>
            <a:ext cx="2648420" cy="1259298"/>
          </a:xfrm>
          <a:prstGeom prst="rect">
            <a:avLst/>
          </a:prstGeom>
        </p:spPr>
      </p:pic>
      <p:pic>
        <p:nvPicPr>
          <p:cNvPr id="15" name="Imagem 14" descr="Uma imagem com vinho, mão, propriedade, fechar&#10;&#10;Descrição gerada automaticamente">
            <a:extLst>
              <a:ext uri="{FF2B5EF4-FFF2-40B4-BE49-F238E27FC236}">
                <a16:creationId xmlns:a16="http://schemas.microsoft.com/office/drawing/2014/main" id="{08A75D7D-76CE-4F1C-8F4C-C1A4BED60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30" y="4323128"/>
            <a:ext cx="2238752" cy="1259298"/>
          </a:xfrm>
          <a:prstGeom prst="rect">
            <a:avLst/>
          </a:prstGeom>
        </p:spPr>
      </p:pic>
      <p:pic>
        <p:nvPicPr>
          <p:cNvPr id="17" name="Imagem 16" descr="Uma imagem com interior, pessoa, mesa, pessoas&#10;&#10;Descrição gerada automaticamente">
            <a:extLst>
              <a:ext uri="{FF2B5EF4-FFF2-40B4-BE49-F238E27FC236}">
                <a16:creationId xmlns:a16="http://schemas.microsoft.com/office/drawing/2014/main" id="{A3F0092B-0980-41D2-AD07-88F324A57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23" y="4323129"/>
            <a:ext cx="1888025" cy="1259298"/>
          </a:xfrm>
          <a:prstGeom prst="rect">
            <a:avLst/>
          </a:prstGeom>
        </p:spPr>
      </p:pic>
      <p:pic>
        <p:nvPicPr>
          <p:cNvPr id="19" name="Imagem 18" descr="Uma imagem com pessoa, alimentação, em pé, mesa&#10;&#10;Descrição gerada automaticamente">
            <a:extLst>
              <a:ext uri="{FF2B5EF4-FFF2-40B4-BE49-F238E27FC236}">
                <a16:creationId xmlns:a16="http://schemas.microsoft.com/office/drawing/2014/main" id="{42DAD09E-8253-409E-B0C6-FD8DCA7D3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80" y="4323743"/>
            <a:ext cx="1888025" cy="12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desenho&#10;&#10;Descrição gerada automaticamente">
            <a:extLst>
              <a:ext uri="{FF2B5EF4-FFF2-40B4-BE49-F238E27FC236}">
                <a16:creationId xmlns:a16="http://schemas.microsoft.com/office/drawing/2014/main" id="{B69EB05F-08AD-4E19-A326-C233DA946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16" y="697260"/>
            <a:ext cx="3600400" cy="3386817"/>
          </a:xfrm>
          <a:prstGeom prst="rect">
            <a:avLst/>
          </a:prstGeom>
        </p:spPr>
      </p:pic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459876FE-0640-4FB4-8ABE-F43ABDED8DCE}"/>
              </a:ext>
            </a:extLst>
          </p:cNvPr>
          <p:cNvSpPr txBox="1"/>
          <p:nvPr/>
        </p:nvSpPr>
        <p:spPr>
          <a:xfrm>
            <a:off x="2055664" y="4200835"/>
            <a:ext cx="7920880" cy="38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57120" marR="0" lvl="0" indent="-257120" algn="just" defTabSz="685653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iREC</a:t>
            </a:r>
            <a:r>
              <a:rPr lang="en-US" sz="1300" b="1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– </a:t>
            </a:r>
            <a:r>
              <a:rPr lang="en-US" sz="13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Innovation on recycling, accelerating the circular economy</a:t>
            </a:r>
            <a:endParaRPr lang="en-US" sz="13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8" name="Imagem 7" descr="Uma imagem com desenho&#10;&#10;Descrição gerada automaticamente">
            <a:extLst>
              <a:ext uri="{FF2B5EF4-FFF2-40B4-BE49-F238E27FC236}">
                <a16:creationId xmlns:a16="http://schemas.microsoft.com/office/drawing/2014/main" id="{58B8D2A2-C993-4CD5-8F9C-24E4E751E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2" y="5193968"/>
            <a:ext cx="577660" cy="3465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2622234-C9C5-4BFA-8615-F21E15F37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66" y="5026953"/>
            <a:ext cx="718731" cy="54478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63D600-CA8E-4EBB-B282-251C81438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8384"/>
          <a:stretch/>
        </p:blipFill>
        <p:spPr>
          <a:xfrm>
            <a:off x="3186851" y="5096477"/>
            <a:ext cx="1069735" cy="593905"/>
          </a:xfrm>
          <a:prstGeom prst="rect">
            <a:avLst/>
          </a:prstGeom>
        </p:spPr>
      </p:pic>
      <p:pic>
        <p:nvPicPr>
          <p:cNvPr id="11" name="Picture 2" descr="Cascais Ambiente">
            <a:extLst>
              <a:ext uri="{FF2B5EF4-FFF2-40B4-BE49-F238E27FC236}">
                <a16:creationId xmlns:a16="http://schemas.microsoft.com/office/drawing/2014/main" id="{15CF6568-04EB-4F00-9D79-3C168671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5026953"/>
            <a:ext cx="1222587" cy="6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87875"/>
      </p:ext>
    </p:extLst>
  </p:cSld>
  <p:clrMapOvr>
    <a:masterClrMapping/>
  </p:clrMapOvr>
</p:sld>
</file>

<file path=ppt/theme/theme1.xml><?xml version="1.0" encoding="utf-8"?>
<a:theme xmlns:a="http://schemas.openxmlformats.org/drawingml/2006/main" name="Apresentação InstitucionalBase-CI.IM006.07.201412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.IM006.11.20190930 PPT_INSTITUC_CA.v2" id="{0E7D2CE4-3692-4341-99E6-240A97161AC5}" vid="{A24100FE-E563-4CD1-A8AA-606D04A8138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CI.IM006.11.20190930 PPT_INSTITUC_CA.v2</Template>
  <TotalTime>32605</TotalTime>
  <Words>559</Words>
  <Application>Microsoft Office PowerPoint</Application>
  <PresentationFormat>Personalizados</PresentationFormat>
  <Paragraphs>53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Verdana</vt:lpstr>
      <vt:lpstr>Apresentação InstitucionalBase-CI.IM006.07.20141202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Rodrigues</dc:creator>
  <cp:lastModifiedBy>João Dinis</cp:lastModifiedBy>
  <cp:revision>135</cp:revision>
  <cp:lastPrinted>2018-05-23T16:24:53Z</cp:lastPrinted>
  <dcterms:created xsi:type="dcterms:W3CDTF">2020-02-18T12:29:28Z</dcterms:created>
  <dcterms:modified xsi:type="dcterms:W3CDTF">2020-06-09T14:24:47Z</dcterms:modified>
</cp:coreProperties>
</file>